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0" r:id="rId5"/>
    <p:sldId id="327" r:id="rId6"/>
    <p:sldId id="339" r:id="rId7"/>
    <p:sldId id="341" r:id="rId8"/>
    <p:sldId id="338" r:id="rId9"/>
    <p:sldId id="333" r:id="rId10"/>
    <p:sldId id="334" r:id="rId11"/>
    <p:sldId id="340" r:id="rId12"/>
    <p:sldId id="34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e, Roisin" initials="BR" lastIdx="1" clrIdx="0">
    <p:extLst>
      <p:ext uri="{19B8F6BF-5375-455C-9EA6-DF929625EA0E}">
        <p15:presenceInfo xmlns:p15="http://schemas.microsoft.com/office/powerpoint/2012/main" userId="S-1-5-21-1606219076-2361338442-1439912127-2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082F4-D649-86FF-950D-E664100C1A3A}" v="30" dt="2023-02-20T09:44:57.039"/>
    <p1510:client id="{7058CBEC-2228-4359-8EAB-0EED1DD607A2}" v="88" dt="2023-02-17T12:39:18.089"/>
    <p1510:client id="{79E43C85-52F0-B6DD-7250-F7611CAB4B4C}" v="85" dt="2023-02-21T09:55:19.198"/>
    <p1510:client id="{81382516-EEFD-49D0-B7EB-AE7F3DC0BCA3}" vWet="2" dt="2023-02-20T08:55:57.809"/>
    <p1510:client id="{A7A641B5-87ED-4716-A48D-DF5E82590AEE}" v="40" dt="2023-02-17T15:53:34.354"/>
    <p1510:client id="{AEADD880-8919-53E5-D78A-AA4DD8A1A453}" v="25" dt="2023-02-20T09:04:2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0F7C3-7892-4DD5-BDD0-271043B30B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B986B4-13A1-427B-85ED-D0E78896960E}">
      <dgm:prSet/>
      <dgm:spPr/>
      <dgm:t>
        <a:bodyPr/>
        <a:lstStyle/>
        <a:p>
          <a:r>
            <a:rPr lang="en-US"/>
            <a:t>Relatively </a:t>
          </a:r>
          <a:r>
            <a:rPr lang="en-US" b="1"/>
            <a:t>low carbon </a:t>
          </a:r>
          <a:r>
            <a:rPr lang="en-US"/>
            <a:t>emitting sector. Total emissions are 396,207 tonnes CO₂ eq.</a:t>
          </a:r>
        </a:p>
      </dgm:t>
    </dgm:pt>
    <dgm:pt modelId="{02ADC08F-3C6A-42C4-8735-AF5F2BEA7D94}" type="parTrans" cxnId="{F6D85578-1101-4B67-AD69-0FC76A6F6242}">
      <dgm:prSet/>
      <dgm:spPr/>
      <dgm:t>
        <a:bodyPr/>
        <a:lstStyle/>
        <a:p>
          <a:endParaRPr lang="en-US"/>
        </a:p>
      </dgm:t>
    </dgm:pt>
    <dgm:pt modelId="{3AE71E77-3A96-4097-B28A-71ABB8599E0F}" type="sibTrans" cxnId="{F6D85578-1101-4B67-AD69-0FC76A6F6242}">
      <dgm:prSet/>
      <dgm:spPr/>
      <dgm:t>
        <a:bodyPr/>
        <a:lstStyle/>
        <a:p>
          <a:endParaRPr lang="en-US"/>
        </a:p>
      </dgm:t>
    </dgm:pt>
    <dgm:pt modelId="{9932AD00-398A-48D2-B8D1-1350981086A3}">
      <dgm:prSet/>
      <dgm:spPr/>
      <dgm:t>
        <a:bodyPr/>
        <a:lstStyle/>
        <a:p>
          <a:r>
            <a:rPr lang="en-US"/>
            <a:t>Equates to </a:t>
          </a:r>
          <a:r>
            <a:rPr lang="en-US" b="1"/>
            <a:t>1.76% </a:t>
          </a:r>
          <a:r>
            <a:rPr lang="en-US"/>
            <a:t>of (compared to) agriculture emissions</a:t>
          </a:r>
        </a:p>
      </dgm:t>
    </dgm:pt>
    <dgm:pt modelId="{14BC55AA-770F-4E62-8765-2AF6D1CC53A6}" type="parTrans" cxnId="{418CBDA7-B330-4FB5-94E0-9E08D20E4F29}">
      <dgm:prSet/>
      <dgm:spPr/>
      <dgm:t>
        <a:bodyPr/>
        <a:lstStyle/>
        <a:p>
          <a:endParaRPr lang="en-US"/>
        </a:p>
      </dgm:t>
    </dgm:pt>
    <dgm:pt modelId="{FA02D79D-AE1A-48A6-8BC6-09877447937A}" type="sibTrans" cxnId="{418CBDA7-B330-4FB5-94E0-9E08D20E4F29}">
      <dgm:prSet/>
      <dgm:spPr/>
      <dgm:t>
        <a:bodyPr/>
        <a:lstStyle/>
        <a:p>
          <a:endParaRPr lang="en-US"/>
        </a:p>
      </dgm:t>
    </dgm:pt>
    <dgm:pt modelId="{083C38E9-DDB8-467E-9E76-3905717C5579}">
      <dgm:prSet/>
      <dgm:spPr/>
      <dgm:t>
        <a:bodyPr/>
        <a:lstStyle/>
        <a:p>
          <a:r>
            <a:rPr lang="en-US"/>
            <a:t>Irish seafood is a </a:t>
          </a:r>
          <a:r>
            <a:rPr lang="en-US" b="1"/>
            <a:t>‘low carbon food’</a:t>
          </a:r>
          <a:endParaRPr lang="en-US"/>
        </a:p>
      </dgm:t>
    </dgm:pt>
    <dgm:pt modelId="{6CF6A5E0-CD1E-4CB9-8FF9-60CD038B1898}" type="parTrans" cxnId="{780D8661-4387-48B1-985E-EFC0D419DCF9}">
      <dgm:prSet/>
      <dgm:spPr/>
      <dgm:t>
        <a:bodyPr/>
        <a:lstStyle/>
        <a:p>
          <a:endParaRPr lang="en-US"/>
        </a:p>
      </dgm:t>
    </dgm:pt>
    <dgm:pt modelId="{79DFB7DF-361E-4C0A-8DC7-2F8EB0CC4FA0}" type="sibTrans" cxnId="{780D8661-4387-48B1-985E-EFC0D419DCF9}">
      <dgm:prSet/>
      <dgm:spPr/>
      <dgm:t>
        <a:bodyPr/>
        <a:lstStyle/>
        <a:p>
          <a:endParaRPr lang="en-US"/>
        </a:p>
      </dgm:t>
    </dgm:pt>
    <dgm:pt modelId="{3362D6EF-EC16-41C9-B8A6-8F81E4260C41}">
      <dgm:prSet/>
      <dgm:spPr/>
      <dgm:t>
        <a:bodyPr/>
        <a:lstStyle/>
        <a:p>
          <a:r>
            <a:rPr lang="en-US"/>
            <a:t>Irish seafood sector is </a:t>
          </a:r>
          <a:r>
            <a:rPr lang="en-US" b="1" i="1"/>
            <a:t>diverse</a:t>
          </a:r>
          <a:r>
            <a:rPr lang="en-US" i="1"/>
            <a:t> </a:t>
          </a:r>
          <a:endParaRPr lang="en-US"/>
        </a:p>
      </dgm:t>
    </dgm:pt>
    <dgm:pt modelId="{718530B7-AC84-4451-91C7-2C0B14BEA568}" type="parTrans" cxnId="{B62DA9EF-4397-4FB7-A890-3EBCA9E6FB10}">
      <dgm:prSet/>
      <dgm:spPr/>
      <dgm:t>
        <a:bodyPr/>
        <a:lstStyle/>
        <a:p>
          <a:endParaRPr lang="en-US"/>
        </a:p>
      </dgm:t>
    </dgm:pt>
    <dgm:pt modelId="{D6FBE622-0D89-4CAD-AC58-3AD4F20AA14D}" type="sibTrans" cxnId="{B62DA9EF-4397-4FB7-A890-3EBCA9E6FB10}">
      <dgm:prSet/>
      <dgm:spPr/>
      <dgm:t>
        <a:bodyPr/>
        <a:lstStyle/>
        <a:p>
          <a:endParaRPr lang="en-US"/>
        </a:p>
      </dgm:t>
    </dgm:pt>
    <dgm:pt modelId="{3126DFAE-3F30-4FA2-A8D5-4431E7FAE522}">
      <dgm:prSet/>
      <dgm:spPr/>
      <dgm:t>
        <a:bodyPr/>
        <a:lstStyle/>
        <a:p>
          <a:r>
            <a:rPr lang="en-US"/>
            <a:t>The carbon footprint  depends on </a:t>
          </a:r>
          <a:r>
            <a:rPr lang="en-US" b="1"/>
            <a:t>species and methods </a:t>
          </a:r>
          <a:r>
            <a:rPr lang="en-US"/>
            <a:t>of production</a:t>
          </a:r>
        </a:p>
      </dgm:t>
    </dgm:pt>
    <dgm:pt modelId="{D9A1D75F-C7B1-42E8-8CF8-CDFF8ECC6397}" type="parTrans" cxnId="{8F1BF6A3-02EE-421C-93D8-F893F5D361F4}">
      <dgm:prSet/>
      <dgm:spPr/>
      <dgm:t>
        <a:bodyPr/>
        <a:lstStyle/>
        <a:p>
          <a:endParaRPr lang="en-US"/>
        </a:p>
      </dgm:t>
    </dgm:pt>
    <dgm:pt modelId="{4B5E1F38-F84F-4ADF-8F49-FBFC1976BCB4}" type="sibTrans" cxnId="{8F1BF6A3-02EE-421C-93D8-F893F5D361F4}">
      <dgm:prSet/>
      <dgm:spPr/>
      <dgm:t>
        <a:bodyPr/>
        <a:lstStyle/>
        <a:p>
          <a:endParaRPr lang="en-US"/>
        </a:p>
      </dgm:t>
    </dgm:pt>
    <dgm:pt modelId="{7E6726B4-AAF5-4AFC-9C31-DECEE0E14F4F}" type="pres">
      <dgm:prSet presAssocID="{3680F7C3-7892-4DD5-BDD0-271043B30BCE}" presName="root" presStyleCnt="0">
        <dgm:presLayoutVars>
          <dgm:dir/>
          <dgm:resizeHandles val="exact"/>
        </dgm:presLayoutVars>
      </dgm:prSet>
      <dgm:spPr/>
    </dgm:pt>
    <dgm:pt modelId="{68B491D2-1C33-4E44-8824-5838CDC89986}" type="pres">
      <dgm:prSet presAssocID="{E2B986B4-13A1-427B-85ED-D0E78896960E}" presName="compNode" presStyleCnt="0"/>
      <dgm:spPr/>
    </dgm:pt>
    <dgm:pt modelId="{487F73E0-9849-4589-A237-C752C914F5FA}" type="pres">
      <dgm:prSet presAssocID="{E2B986B4-13A1-427B-85ED-D0E78896960E}" presName="bgRect" presStyleLbl="bgShp" presStyleIdx="0" presStyleCnt="5"/>
      <dgm:spPr/>
    </dgm:pt>
    <dgm:pt modelId="{1918B64D-5DF5-4525-B0C5-431BD497DDB2}" type="pres">
      <dgm:prSet presAssocID="{E2B986B4-13A1-427B-85ED-D0E7889696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F495EBF-ED04-46A6-B0A0-67F1177C8938}" type="pres">
      <dgm:prSet presAssocID="{E2B986B4-13A1-427B-85ED-D0E78896960E}" presName="spaceRect" presStyleCnt="0"/>
      <dgm:spPr/>
    </dgm:pt>
    <dgm:pt modelId="{29A12752-3216-4013-9CDE-016B258AB79F}" type="pres">
      <dgm:prSet presAssocID="{E2B986B4-13A1-427B-85ED-D0E78896960E}" presName="parTx" presStyleLbl="revTx" presStyleIdx="0" presStyleCnt="5">
        <dgm:presLayoutVars>
          <dgm:chMax val="0"/>
          <dgm:chPref val="0"/>
        </dgm:presLayoutVars>
      </dgm:prSet>
      <dgm:spPr/>
    </dgm:pt>
    <dgm:pt modelId="{1ABE6A3D-CC37-443B-B9A8-C7CAF9B77524}" type="pres">
      <dgm:prSet presAssocID="{3AE71E77-3A96-4097-B28A-71ABB8599E0F}" presName="sibTrans" presStyleCnt="0"/>
      <dgm:spPr/>
    </dgm:pt>
    <dgm:pt modelId="{0AA06B51-4508-4943-B439-B792CFEE54D5}" type="pres">
      <dgm:prSet presAssocID="{9932AD00-398A-48D2-B8D1-1350981086A3}" presName="compNode" presStyleCnt="0"/>
      <dgm:spPr/>
    </dgm:pt>
    <dgm:pt modelId="{5F519291-DBA7-4168-906D-E7DABFA75190}" type="pres">
      <dgm:prSet presAssocID="{9932AD00-398A-48D2-B8D1-1350981086A3}" presName="bgRect" presStyleLbl="bgShp" presStyleIdx="1" presStyleCnt="5"/>
      <dgm:spPr/>
    </dgm:pt>
    <dgm:pt modelId="{98774B71-28E5-4E70-B8F4-BBDB2BE7FE0E}" type="pres">
      <dgm:prSet presAssocID="{9932AD00-398A-48D2-B8D1-1350981086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004EEA0-8341-4C3F-A972-906D1A723BB1}" type="pres">
      <dgm:prSet presAssocID="{9932AD00-398A-48D2-B8D1-1350981086A3}" presName="spaceRect" presStyleCnt="0"/>
      <dgm:spPr/>
    </dgm:pt>
    <dgm:pt modelId="{C1C5E56D-E8C0-407D-ABF4-1BD04C525306}" type="pres">
      <dgm:prSet presAssocID="{9932AD00-398A-48D2-B8D1-1350981086A3}" presName="parTx" presStyleLbl="revTx" presStyleIdx="1" presStyleCnt="5">
        <dgm:presLayoutVars>
          <dgm:chMax val="0"/>
          <dgm:chPref val="0"/>
        </dgm:presLayoutVars>
      </dgm:prSet>
      <dgm:spPr/>
    </dgm:pt>
    <dgm:pt modelId="{3B33DBE0-9168-45FE-8B5C-4BB8806B1A0C}" type="pres">
      <dgm:prSet presAssocID="{FA02D79D-AE1A-48A6-8BC6-09877447937A}" presName="sibTrans" presStyleCnt="0"/>
      <dgm:spPr/>
    </dgm:pt>
    <dgm:pt modelId="{0C0F7CE5-4CAD-459C-9EB4-4FA944160C1E}" type="pres">
      <dgm:prSet presAssocID="{083C38E9-DDB8-467E-9E76-3905717C5579}" presName="compNode" presStyleCnt="0"/>
      <dgm:spPr/>
    </dgm:pt>
    <dgm:pt modelId="{903EFC33-FCE5-4775-8C3B-E569E19A93D6}" type="pres">
      <dgm:prSet presAssocID="{083C38E9-DDB8-467E-9E76-3905717C5579}" presName="bgRect" presStyleLbl="bgShp" presStyleIdx="2" presStyleCnt="5"/>
      <dgm:spPr/>
    </dgm:pt>
    <dgm:pt modelId="{E49875C2-F825-4F59-8BA1-ED133DCC8586}" type="pres">
      <dgm:prSet presAssocID="{083C38E9-DDB8-467E-9E76-3905717C557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8D58AE0C-EB8B-416D-A071-F0E0D2C19D9F}" type="pres">
      <dgm:prSet presAssocID="{083C38E9-DDB8-467E-9E76-3905717C5579}" presName="spaceRect" presStyleCnt="0"/>
      <dgm:spPr/>
    </dgm:pt>
    <dgm:pt modelId="{EBC60B12-141A-49F7-BE94-0949BCA85774}" type="pres">
      <dgm:prSet presAssocID="{083C38E9-DDB8-467E-9E76-3905717C5579}" presName="parTx" presStyleLbl="revTx" presStyleIdx="2" presStyleCnt="5">
        <dgm:presLayoutVars>
          <dgm:chMax val="0"/>
          <dgm:chPref val="0"/>
        </dgm:presLayoutVars>
      </dgm:prSet>
      <dgm:spPr/>
    </dgm:pt>
    <dgm:pt modelId="{C9C20ADD-FABA-4D43-B135-9297E0BDEFA1}" type="pres">
      <dgm:prSet presAssocID="{79DFB7DF-361E-4C0A-8DC7-2F8EB0CC4FA0}" presName="sibTrans" presStyleCnt="0"/>
      <dgm:spPr/>
    </dgm:pt>
    <dgm:pt modelId="{FD6D3C43-3074-47C0-8F0C-77CDBC63E5AD}" type="pres">
      <dgm:prSet presAssocID="{3362D6EF-EC16-41C9-B8A6-8F81E4260C41}" presName="compNode" presStyleCnt="0"/>
      <dgm:spPr/>
    </dgm:pt>
    <dgm:pt modelId="{2EA3715F-065F-471F-B1DA-AE05BA58ADBE}" type="pres">
      <dgm:prSet presAssocID="{3362D6EF-EC16-41C9-B8A6-8F81E4260C41}" presName="bgRect" presStyleLbl="bgShp" presStyleIdx="3" presStyleCnt="5"/>
      <dgm:spPr/>
    </dgm:pt>
    <dgm:pt modelId="{514DF415-BBE2-4297-9AFB-E5A30F65E82B}" type="pres">
      <dgm:prSet presAssocID="{3362D6EF-EC16-41C9-B8A6-8F81E4260C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671B4B49-DFA9-4E1B-A286-EFF74318A9F4}" type="pres">
      <dgm:prSet presAssocID="{3362D6EF-EC16-41C9-B8A6-8F81E4260C41}" presName="spaceRect" presStyleCnt="0"/>
      <dgm:spPr/>
    </dgm:pt>
    <dgm:pt modelId="{CE1A51AB-61EA-44DF-88E2-3CF4758BBA92}" type="pres">
      <dgm:prSet presAssocID="{3362D6EF-EC16-41C9-B8A6-8F81E4260C41}" presName="parTx" presStyleLbl="revTx" presStyleIdx="3" presStyleCnt="5">
        <dgm:presLayoutVars>
          <dgm:chMax val="0"/>
          <dgm:chPref val="0"/>
        </dgm:presLayoutVars>
      </dgm:prSet>
      <dgm:spPr/>
    </dgm:pt>
    <dgm:pt modelId="{DA908B73-1515-4912-99D7-A8EDC9D9D48C}" type="pres">
      <dgm:prSet presAssocID="{D6FBE622-0D89-4CAD-AC58-3AD4F20AA14D}" presName="sibTrans" presStyleCnt="0"/>
      <dgm:spPr/>
    </dgm:pt>
    <dgm:pt modelId="{35884958-BED1-4E84-AACE-83CBC2BCF9A6}" type="pres">
      <dgm:prSet presAssocID="{3126DFAE-3F30-4FA2-A8D5-4431E7FAE522}" presName="compNode" presStyleCnt="0"/>
      <dgm:spPr/>
    </dgm:pt>
    <dgm:pt modelId="{32A6D28B-40AF-44DD-BA0F-0CD8B6274CE4}" type="pres">
      <dgm:prSet presAssocID="{3126DFAE-3F30-4FA2-A8D5-4431E7FAE522}" presName="bgRect" presStyleLbl="bgShp" presStyleIdx="4" presStyleCnt="5"/>
      <dgm:spPr/>
    </dgm:pt>
    <dgm:pt modelId="{FD3DE409-638F-457F-A0EE-B231B833EC31}" type="pres">
      <dgm:prSet presAssocID="{3126DFAE-3F30-4FA2-A8D5-4431E7FAE52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A043911-591D-4126-AC08-E8F3A9052FD6}" type="pres">
      <dgm:prSet presAssocID="{3126DFAE-3F30-4FA2-A8D5-4431E7FAE522}" presName="spaceRect" presStyleCnt="0"/>
      <dgm:spPr/>
    </dgm:pt>
    <dgm:pt modelId="{1D69BF12-2B97-4EF6-BAFE-A03EFCE963F2}" type="pres">
      <dgm:prSet presAssocID="{3126DFAE-3F30-4FA2-A8D5-4431E7FAE52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6AF914-28C8-46C7-B810-76980EEAC2AB}" type="presOf" srcId="{3362D6EF-EC16-41C9-B8A6-8F81E4260C41}" destId="{CE1A51AB-61EA-44DF-88E2-3CF4758BBA92}" srcOrd="0" destOrd="0" presId="urn:microsoft.com/office/officeart/2018/2/layout/IconVerticalSolidList"/>
    <dgm:cxn modelId="{780D8661-4387-48B1-985E-EFC0D419DCF9}" srcId="{3680F7C3-7892-4DD5-BDD0-271043B30BCE}" destId="{083C38E9-DDB8-467E-9E76-3905717C5579}" srcOrd="2" destOrd="0" parTransId="{6CF6A5E0-CD1E-4CB9-8FF9-60CD038B1898}" sibTransId="{79DFB7DF-361E-4C0A-8DC7-2F8EB0CC4FA0}"/>
    <dgm:cxn modelId="{F6D85578-1101-4B67-AD69-0FC76A6F6242}" srcId="{3680F7C3-7892-4DD5-BDD0-271043B30BCE}" destId="{E2B986B4-13A1-427B-85ED-D0E78896960E}" srcOrd="0" destOrd="0" parTransId="{02ADC08F-3C6A-42C4-8735-AF5F2BEA7D94}" sibTransId="{3AE71E77-3A96-4097-B28A-71ABB8599E0F}"/>
    <dgm:cxn modelId="{FF13D38E-CB5F-4DA6-A870-ABB59B198326}" type="presOf" srcId="{9932AD00-398A-48D2-B8D1-1350981086A3}" destId="{C1C5E56D-E8C0-407D-ABF4-1BD04C525306}" srcOrd="0" destOrd="0" presId="urn:microsoft.com/office/officeart/2018/2/layout/IconVerticalSolidList"/>
    <dgm:cxn modelId="{75D76CA0-C218-47F9-8EDF-CA54CCE646AA}" type="presOf" srcId="{E2B986B4-13A1-427B-85ED-D0E78896960E}" destId="{29A12752-3216-4013-9CDE-016B258AB79F}" srcOrd="0" destOrd="0" presId="urn:microsoft.com/office/officeart/2018/2/layout/IconVerticalSolidList"/>
    <dgm:cxn modelId="{8F1BF6A3-02EE-421C-93D8-F893F5D361F4}" srcId="{3680F7C3-7892-4DD5-BDD0-271043B30BCE}" destId="{3126DFAE-3F30-4FA2-A8D5-4431E7FAE522}" srcOrd="4" destOrd="0" parTransId="{D9A1D75F-C7B1-42E8-8CF8-CDFF8ECC6397}" sibTransId="{4B5E1F38-F84F-4ADF-8F49-FBFC1976BCB4}"/>
    <dgm:cxn modelId="{418CBDA7-B330-4FB5-94E0-9E08D20E4F29}" srcId="{3680F7C3-7892-4DD5-BDD0-271043B30BCE}" destId="{9932AD00-398A-48D2-B8D1-1350981086A3}" srcOrd="1" destOrd="0" parTransId="{14BC55AA-770F-4E62-8765-2AF6D1CC53A6}" sibTransId="{FA02D79D-AE1A-48A6-8BC6-09877447937A}"/>
    <dgm:cxn modelId="{A83620D4-C5B0-4E4A-9A65-2855FCCED6E1}" type="presOf" srcId="{3126DFAE-3F30-4FA2-A8D5-4431E7FAE522}" destId="{1D69BF12-2B97-4EF6-BAFE-A03EFCE963F2}" srcOrd="0" destOrd="0" presId="urn:microsoft.com/office/officeart/2018/2/layout/IconVerticalSolidList"/>
    <dgm:cxn modelId="{6156C1E1-8046-456A-BA98-7A30CF138DF6}" type="presOf" srcId="{083C38E9-DDB8-467E-9E76-3905717C5579}" destId="{EBC60B12-141A-49F7-BE94-0949BCA85774}" srcOrd="0" destOrd="0" presId="urn:microsoft.com/office/officeart/2018/2/layout/IconVerticalSolidList"/>
    <dgm:cxn modelId="{B62DA9EF-4397-4FB7-A890-3EBCA9E6FB10}" srcId="{3680F7C3-7892-4DD5-BDD0-271043B30BCE}" destId="{3362D6EF-EC16-41C9-B8A6-8F81E4260C41}" srcOrd="3" destOrd="0" parTransId="{718530B7-AC84-4451-91C7-2C0B14BEA568}" sibTransId="{D6FBE622-0D89-4CAD-AC58-3AD4F20AA14D}"/>
    <dgm:cxn modelId="{67979FF0-81EF-437B-A8B5-5C48094F777B}" type="presOf" srcId="{3680F7C3-7892-4DD5-BDD0-271043B30BCE}" destId="{7E6726B4-AAF5-4AFC-9C31-DECEE0E14F4F}" srcOrd="0" destOrd="0" presId="urn:microsoft.com/office/officeart/2018/2/layout/IconVerticalSolidList"/>
    <dgm:cxn modelId="{FE8A4109-38CD-456C-AD49-D43C71EC7F72}" type="presParOf" srcId="{7E6726B4-AAF5-4AFC-9C31-DECEE0E14F4F}" destId="{68B491D2-1C33-4E44-8824-5838CDC89986}" srcOrd="0" destOrd="0" presId="urn:microsoft.com/office/officeart/2018/2/layout/IconVerticalSolidList"/>
    <dgm:cxn modelId="{16C3FDC3-F558-4FAF-85A4-A04BD615E48F}" type="presParOf" srcId="{68B491D2-1C33-4E44-8824-5838CDC89986}" destId="{487F73E0-9849-4589-A237-C752C914F5FA}" srcOrd="0" destOrd="0" presId="urn:microsoft.com/office/officeart/2018/2/layout/IconVerticalSolidList"/>
    <dgm:cxn modelId="{8CA22A01-7904-470D-BC97-A74CB2195E32}" type="presParOf" srcId="{68B491D2-1C33-4E44-8824-5838CDC89986}" destId="{1918B64D-5DF5-4525-B0C5-431BD497DDB2}" srcOrd="1" destOrd="0" presId="urn:microsoft.com/office/officeart/2018/2/layout/IconVerticalSolidList"/>
    <dgm:cxn modelId="{55B6E455-F186-4EBE-834B-D74D2A29D232}" type="presParOf" srcId="{68B491D2-1C33-4E44-8824-5838CDC89986}" destId="{DF495EBF-ED04-46A6-B0A0-67F1177C8938}" srcOrd="2" destOrd="0" presId="urn:microsoft.com/office/officeart/2018/2/layout/IconVerticalSolidList"/>
    <dgm:cxn modelId="{4A66D4CB-902D-422F-A390-C36E24736C96}" type="presParOf" srcId="{68B491D2-1C33-4E44-8824-5838CDC89986}" destId="{29A12752-3216-4013-9CDE-016B258AB79F}" srcOrd="3" destOrd="0" presId="urn:microsoft.com/office/officeart/2018/2/layout/IconVerticalSolidList"/>
    <dgm:cxn modelId="{59555740-2ED3-4D37-B8AD-360E4BBE5859}" type="presParOf" srcId="{7E6726B4-AAF5-4AFC-9C31-DECEE0E14F4F}" destId="{1ABE6A3D-CC37-443B-B9A8-C7CAF9B77524}" srcOrd="1" destOrd="0" presId="urn:microsoft.com/office/officeart/2018/2/layout/IconVerticalSolidList"/>
    <dgm:cxn modelId="{E39190B4-A94D-4B59-8FE7-BB93485D6C34}" type="presParOf" srcId="{7E6726B4-AAF5-4AFC-9C31-DECEE0E14F4F}" destId="{0AA06B51-4508-4943-B439-B792CFEE54D5}" srcOrd="2" destOrd="0" presId="urn:microsoft.com/office/officeart/2018/2/layout/IconVerticalSolidList"/>
    <dgm:cxn modelId="{FA0455C0-D585-4FBF-BC26-9C555BFFF876}" type="presParOf" srcId="{0AA06B51-4508-4943-B439-B792CFEE54D5}" destId="{5F519291-DBA7-4168-906D-E7DABFA75190}" srcOrd="0" destOrd="0" presId="urn:microsoft.com/office/officeart/2018/2/layout/IconVerticalSolidList"/>
    <dgm:cxn modelId="{F15E2B31-FDFE-4D73-84F5-E551E009E1EF}" type="presParOf" srcId="{0AA06B51-4508-4943-B439-B792CFEE54D5}" destId="{98774B71-28E5-4E70-B8F4-BBDB2BE7FE0E}" srcOrd="1" destOrd="0" presId="urn:microsoft.com/office/officeart/2018/2/layout/IconVerticalSolidList"/>
    <dgm:cxn modelId="{AD9102AD-2EC3-45DE-944B-042A67F1DA5A}" type="presParOf" srcId="{0AA06B51-4508-4943-B439-B792CFEE54D5}" destId="{F004EEA0-8341-4C3F-A972-906D1A723BB1}" srcOrd="2" destOrd="0" presId="urn:microsoft.com/office/officeart/2018/2/layout/IconVerticalSolidList"/>
    <dgm:cxn modelId="{C376DD03-22FD-4CBC-B439-8FC526297AB4}" type="presParOf" srcId="{0AA06B51-4508-4943-B439-B792CFEE54D5}" destId="{C1C5E56D-E8C0-407D-ABF4-1BD04C525306}" srcOrd="3" destOrd="0" presId="urn:microsoft.com/office/officeart/2018/2/layout/IconVerticalSolidList"/>
    <dgm:cxn modelId="{B2D4F737-B343-442D-9AD8-7FAF1166CD34}" type="presParOf" srcId="{7E6726B4-AAF5-4AFC-9C31-DECEE0E14F4F}" destId="{3B33DBE0-9168-45FE-8B5C-4BB8806B1A0C}" srcOrd="3" destOrd="0" presId="urn:microsoft.com/office/officeart/2018/2/layout/IconVerticalSolidList"/>
    <dgm:cxn modelId="{68F521AA-4DCD-42F9-99F1-8D76F3BB3B37}" type="presParOf" srcId="{7E6726B4-AAF5-4AFC-9C31-DECEE0E14F4F}" destId="{0C0F7CE5-4CAD-459C-9EB4-4FA944160C1E}" srcOrd="4" destOrd="0" presId="urn:microsoft.com/office/officeart/2018/2/layout/IconVerticalSolidList"/>
    <dgm:cxn modelId="{BF72956F-0076-43B4-A28F-D18E42A11F9F}" type="presParOf" srcId="{0C0F7CE5-4CAD-459C-9EB4-4FA944160C1E}" destId="{903EFC33-FCE5-4775-8C3B-E569E19A93D6}" srcOrd="0" destOrd="0" presId="urn:microsoft.com/office/officeart/2018/2/layout/IconVerticalSolidList"/>
    <dgm:cxn modelId="{EF843F02-6AC3-4C9A-8B2A-6F62C44431F0}" type="presParOf" srcId="{0C0F7CE5-4CAD-459C-9EB4-4FA944160C1E}" destId="{E49875C2-F825-4F59-8BA1-ED133DCC8586}" srcOrd="1" destOrd="0" presId="urn:microsoft.com/office/officeart/2018/2/layout/IconVerticalSolidList"/>
    <dgm:cxn modelId="{5210812A-E218-4B90-8A46-4D09792E706D}" type="presParOf" srcId="{0C0F7CE5-4CAD-459C-9EB4-4FA944160C1E}" destId="{8D58AE0C-EB8B-416D-A071-F0E0D2C19D9F}" srcOrd="2" destOrd="0" presId="urn:microsoft.com/office/officeart/2018/2/layout/IconVerticalSolidList"/>
    <dgm:cxn modelId="{6442D4BF-D126-4092-AE2D-2B2A9E5B78D1}" type="presParOf" srcId="{0C0F7CE5-4CAD-459C-9EB4-4FA944160C1E}" destId="{EBC60B12-141A-49F7-BE94-0949BCA85774}" srcOrd="3" destOrd="0" presId="urn:microsoft.com/office/officeart/2018/2/layout/IconVerticalSolidList"/>
    <dgm:cxn modelId="{15DEBE0E-8E80-44AB-9ECB-DECDC1DC97A1}" type="presParOf" srcId="{7E6726B4-AAF5-4AFC-9C31-DECEE0E14F4F}" destId="{C9C20ADD-FABA-4D43-B135-9297E0BDEFA1}" srcOrd="5" destOrd="0" presId="urn:microsoft.com/office/officeart/2018/2/layout/IconVerticalSolidList"/>
    <dgm:cxn modelId="{9AB91BC9-3C38-4087-976B-082397DF9B49}" type="presParOf" srcId="{7E6726B4-AAF5-4AFC-9C31-DECEE0E14F4F}" destId="{FD6D3C43-3074-47C0-8F0C-77CDBC63E5AD}" srcOrd="6" destOrd="0" presId="urn:microsoft.com/office/officeart/2018/2/layout/IconVerticalSolidList"/>
    <dgm:cxn modelId="{53EB2850-40F0-4064-A150-565C0A765FB8}" type="presParOf" srcId="{FD6D3C43-3074-47C0-8F0C-77CDBC63E5AD}" destId="{2EA3715F-065F-471F-B1DA-AE05BA58ADBE}" srcOrd="0" destOrd="0" presId="urn:microsoft.com/office/officeart/2018/2/layout/IconVerticalSolidList"/>
    <dgm:cxn modelId="{81AF8765-9677-4EDB-B7AD-FD001406E80B}" type="presParOf" srcId="{FD6D3C43-3074-47C0-8F0C-77CDBC63E5AD}" destId="{514DF415-BBE2-4297-9AFB-E5A30F65E82B}" srcOrd="1" destOrd="0" presId="urn:microsoft.com/office/officeart/2018/2/layout/IconVerticalSolidList"/>
    <dgm:cxn modelId="{308C1AC1-D45D-46A0-B280-2E0B40357007}" type="presParOf" srcId="{FD6D3C43-3074-47C0-8F0C-77CDBC63E5AD}" destId="{671B4B49-DFA9-4E1B-A286-EFF74318A9F4}" srcOrd="2" destOrd="0" presId="urn:microsoft.com/office/officeart/2018/2/layout/IconVerticalSolidList"/>
    <dgm:cxn modelId="{2FB1CA9A-04C0-4ECB-ADAA-4C7D0EFCA820}" type="presParOf" srcId="{FD6D3C43-3074-47C0-8F0C-77CDBC63E5AD}" destId="{CE1A51AB-61EA-44DF-88E2-3CF4758BBA92}" srcOrd="3" destOrd="0" presId="urn:microsoft.com/office/officeart/2018/2/layout/IconVerticalSolidList"/>
    <dgm:cxn modelId="{C71B8D70-8BD8-4BEB-BB91-7457B6F57523}" type="presParOf" srcId="{7E6726B4-AAF5-4AFC-9C31-DECEE0E14F4F}" destId="{DA908B73-1515-4912-99D7-A8EDC9D9D48C}" srcOrd="7" destOrd="0" presId="urn:microsoft.com/office/officeart/2018/2/layout/IconVerticalSolidList"/>
    <dgm:cxn modelId="{25846056-F5D1-4A82-B238-D35A92E7D585}" type="presParOf" srcId="{7E6726B4-AAF5-4AFC-9C31-DECEE0E14F4F}" destId="{35884958-BED1-4E84-AACE-83CBC2BCF9A6}" srcOrd="8" destOrd="0" presId="urn:microsoft.com/office/officeart/2018/2/layout/IconVerticalSolidList"/>
    <dgm:cxn modelId="{C40A190E-7B07-4C26-B6F9-F433582AE59D}" type="presParOf" srcId="{35884958-BED1-4E84-AACE-83CBC2BCF9A6}" destId="{32A6D28B-40AF-44DD-BA0F-0CD8B6274CE4}" srcOrd="0" destOrd="0" presId="urn:microsoft.com/office/officeart/2018/2/layout/IconVerticalSolidList"/>
    <dgm:cxn modelId="{42637CD5-B798-4575-99FB-952A8BB3F550}" type="presParOf" srcId="{35884958-BED1-4E84-AACE-83CBC2BCF9A6}" destId="{FD3DE409-638F-457F-A0EE-B231B833EC31}" srcOrd="1" destOrd="0" presId="urn:microsoft.com/office/officeart/2018/2/layout/IconVerticalSolidList"/>
    <dgm:cxn modelId="{3097A46F-11EE-4543-96BE-4F6D48714D2F}" type="presParOf" srcId="{35884958-BED1-4E84-AACE-83CBC2BCF9A6}" destId="{6A043911-591D-4126-AC08-E8F3A9052FD6}" srcOrd="2" destOrd="0" presId="urn:microsoft.com/office/officeart/2018/2/layout/IconVerticalSolidList"/>
    <dgm:cxn modelId="{AEFAC700-0918-4B51-B7BE-0547A5A6BD41}" type="presParOf" srcId="{35884958-BED1-4E84-AACE-83CBC2BCF9A6}" destId="{1D69BF12-2B97-4EF6-BAFE-A03EFCE963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F73E0-9849-4589-A237-C752C914F5FA}">
      <dsp:nvSpPr>
        <dsp:cNvPr id="0" name=""/>
        <dsp:cNvSpPr/>
      </dsp:nvSpPr>
      <dsp:spPr>
        <a:xfrm>
          <a:off x="0" y="2585"/>
          <a:ext cx="8229600" cy="5506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8B64D-5DF5-4525-B0C5-431BD497DDB2}">
      <dsp:nvSpPr>
        <dsp:cNvPr id="0" name=""/>
        <dsp:cNvSpPr/>
      </dsp:nvSpPr>
      <dsp:spPr>
        <a:xfrm>
          <a:off x="166567" y="126478"/>
          <a:ext cx="302849" cy="302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12752-3216-4013-9CDE-016B258AB79F}">
      <dsp:nvSpPr>
        <dsp:cNvPr id="0" name=""/>
        <dsp:cNvSpPr/>
      </dsp:nvSpPr>
      <dsp:spPr>
        <a:xfrm>
          <a:off x="635984" y="2585"/>
          <a:ext cx="7593615" cy="55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76" tIns="58276" rIns="58276" bIns="5827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Relatively </a:t>
          </a:r>
          <a:r>
            <a:rPr lang="en-US" sz="1700" b="1" kern="1200"/>
            <a:t>low carbon </a:t>
          </a:r>
          <a:r>
            <a:rPr lang="en-US" sz="1700" kern="1200"/>
            <a:t>emitting sector. Total emissions are 396,207 tonnes CO₂ eq.</a:t>
          </a:r>
        </a:p>
      </dsp:txBody>
      <dsp:txXfrm>
        <a:off x="635984" y="2585"/>
        <a:ext cx="7593615" cy="550635"/>
      </dsp:txXfrm>
    </dsp:sp>
    <dsp:sp modelId="{5F519291-DBA7-4168-906D-E7DABFA75190}">
      <dsp:nvSpPr>
        <dsp:cNvPr id="0" name=""/>
        <dsp:cNvSpPr/>
      </dsp:nvSpPr>
      <dsp:spPr>
        <a:xfrm>
          <a:off x="0" y="690880"/>
          <a:ext cx="8229600" cy="5506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74B71-28E5-4E70-B8F4-BBDB2BE7FE0E}">
      <dsp:nvSpPr>
        <dsp:cNvPr id="0" name=""/>
        <dsp:cNvSpPr/>
      </dsp:nvSpPr>
      <dsp:spPr>
        <a:xfrm>
          <a:off x="166567" y="814773"/>
          <a:ext cx="302849" cy="302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5E56D-E8C0-407D-ABF4-1BD04C525306}">
      <dsp:nvSpPr>
        <dsp:cNvPr id="0" name=""/>
        <dsp:cNvSpPr/>
      </dsp:nvSpPr>
      <dsp:spPr>
        <a:xfrm>
          <a:off x="635984" y="690880"/>
          <a:ext cx="7593615" cy="55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76" tIns="58276" rIns="58276" bIns="5827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Equates to </a:t>
          </a:r>
          <a:r>
            <a:rPr lang="en-US" sz="1700" b="1" kern="1200"/>
            <a:t>1.76% </a:t>
          </a:r>
          <a:r>
            <a:rPr lang="en-US" sz="1700" kern="1200"/>
            <a:t>of (compared to) agriculture emissions</a:t>
          </a:r>
        </a:p>
      </dsp:txBody>
      <dsp:txXfrm>
        <a:off x="635984" y="690880"/>
        <a:ext cx="7593615" cy="550635"/>
      </dsp:txXfrm>
    </dsp:sp>
    <dsp:sp modelId="{903EFC33-FCE5-4775-8C3B-E569E19A93D6}">
      <dsp:nvSpPr>
        <dsp:cNvPr id="0" name=""/>
        <dsp:cNvSpPr/>
      </dsp:nvSpPr>
      <dsp:spPr>
        <a:xfrm>
          <a:off x="0" y="1379175"/>
          <a:ext cx="8229600" cy="5506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875C2-F825-4F59-8BA1-ED133DCC8586}">
      <dsp:nvSpPr>
        <dsp:cNvPr id="0" name=""/>
        <dsp:cNvSpPr/>
      </dsp:nvSpPr>
      <dsp:spPr>
        <a:xfrm>
          <a:off x="166567" y="1503068"/>
          <a:ext cx="302849" cy="302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60B12-141A-49F7-BE94-0949BCA85774}">
      <dsp:nvSpPr>
        <dsp:cNvPr id="0" name=""/>
        <dsp:cNvSpPr/>
      </dsp:nvSpPr>
      <dsp:spPr>
        <a:xfrm>
          <a:off x="635984" y="1379175"/>
          <a:ext cx="7593615" cy="55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76" tIns="58276" rIns="58276" bIns="5827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Irish seafood is a </a:t>
          </a:r>
          <a:r>
            <a:rPr lang="en-US" sz="1700" b="1" kern="1200"/>
            <a:t>‘low carbon food’</a:t>
          </a:r>
          <a:endParaRPr lang="en-US" sz="1700" kern="1200"/>
        </a:p>
      </dsp:txBody>
      <dsp:txXfrm>
        <a:off x="635984" y="1379175"/>
        <a:ext cx="7593615" cy="550635"/>
      </dsp:txXfrm>
    </dsp:sp>
    <dsp:sp modelId="{2EA3715F-065F-471F-B1DA-AE05BA58ADBE}">
      <dsp:nvSpPr>
        <dsp:cNvPr id="0" name=""/>
        <dsp:cNvSpPr/>
      </dsp:nvSpPr>
      <dsp:spPr>
        <a:xfrm>
          <a:off x="0" y="2067469"/>
          <a:ext cx="8229600" cy="5506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DF415-BBE2-4297-9AFB-E5A30F65E82B}">
      <dsp:nvSpPr>
        <dsp:cNvPr id="0" name=""/>
        <dsp:cNvSpPr/>
      </dsp:nvSpPr>
      <dsp:spPr>
        <a:xfrm>
          <a:off x="166567" y="2191363"/>
          <a:ext cx="302849" cy="302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A51AB-61EA-44DF-88E2-3CF4758BBA92}">
      <dsp:nvSpPr>
        <dsp:cNvPr id="0" name=""/>
        <dsp:cNvSpPr/>
      </dsp:nvSpPr>
      <dsp:spPr>
        <a:xfrm>
          <a:off x="635984" y="2067469"/>
          <a:ext cx="7593615" cy="55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76" tIns="58276" rIns="58276" bIns="5827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Irish seafood sector is </a:t>
          </a:r>
          <a:r>
            <a:rPr lang="en-US" sz="1700" b="1" i="1" kern="1200"/>
            <a:t>diverse</a:t>
          </a:r>
          <a:r>
            <a:rPr lang="en-US" sz="1700" i="1" kern="1200"/>
            <a:t> </a:t>
          </a:r>
          <a:endParaRPr lang="en-US" sz="1700" kern="1200"/>
        </a:p>
      </dsp:txBody>
      <dsp:txXfrm>
        <a:off x="635984" y="2067469"/>
        <a:ext cx="7593615" cy="550635"/>
      </dsp:txXfrm>
    </dsp:sp>
    <dsp:sp modelId="{32A6D28B-40AF-44DD-BA0F-0CD8B6274CE4}">
      <dsp:nvSpPr>
        <dsp:cNvPr id="0" name=""/>
        <dsp:cNvSpPr/>
      </dsp:nvSpPr>
      <dsp:spPr>
        <a:xfrm>
          <a:off x="0" y="2755764"/>
          <a:ext cx="8229600" cy="5506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DE409-638F-457F-A0EE-B231B833EC31}">
      <dsp:nvSpPr>
        <dsp:cNvPr id="0" name=""/>
        <dsp:cNvSpPr/>
      </dsp:nvSpPr>
      <dsp:spPr>
        <a:xfrm>
          <a:off x="166567" y="2879657"/>
          <a:ext cx="302849" cy="3028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BF12-2B97-4EF6-BAFE-A03EFCE963F2}">
      <dsp:nvSpPr>
        <dsp:cNvPr id="0" name=""/>
        <dsp:cNvSpPr/>
      </dsp:nvSpPr>
      <dsp:spPr>
        <a:xfrm>
          <a:off x="635984" y="2755764"/>
          <a:ext cx="7593615" cy="55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76" tIns="58276" rIns="58276" bIns="5827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carbon footprint  depends on </a:t>
          </a:r>
          <a:r>
            <a:rPr lang="en-US" sz="1700" b="1" kern="1200"/>
            <a:t>species and methods </a:t>
          </a:r>
          <a:r>
            <a:rPr lang="en-US" sz="1700" kern="1200"/>
            <a:t>of production</a:t>
          </a:r>
        </a:p>
      </dsp:txBody>
      <dsp:txXfrm>
        <a:off x="635984" y="2755764"/>
        <a:ext cx="7593615" cy="55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5DAF2-F914-40F1-A0CC-0267428D8AF1}" type="datetimeFigureOut">
              <a:rPr lang="en-IE" smtClean="0"/>
              <a:t>01/03/2023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1EB1-C283-4E98-A71A-83245B1A2FB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713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E5575-9C24-484B-862D-8CDA0C17D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21EB1-C283-4E98-A71A-83245B1A2FB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011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works%20A/CURRENT/BIM/_BIM_Brand%20ID%20Rollout/_BIM%20Inhouse%20Documents/_BIM%20PowerPoint/Assets/JPGs/BIM%20PP_Graphics_1920x1080-02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M PP_Graphics_1920x1080-02.jpg" descr="/Volumes/Designworks A/CURRENT/BIM/_BIM_Brand ID Rollout/_BIM Inhouse Documents/_BIM PowerPoint/Assets/JPGs/BIM PP_Graphics_1920x1080-02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81" y="-22679"/>
            <a:ext cx="9297504" cy="52271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8000" cy="442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080626"/>
            <a:ext cx="8158088" cy="3160174"/>
          </a:xfr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defRPr>
                <a:solidFill>
                  <a:srgbClr val="FFFFFF"/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8DC745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 marL="533400" indent="-171450"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-"/>
              <a:defRPr>
                <a:solidFill>
                  <a:srgbClr val="FFFFFF"/>
                </a:solidFill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M PP_Graphics_1920x1080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8000" cy="442700"/>
          </a:xfrm>
        </p:spPr>
        <p:txBody>
          <a:bodyPr/>
          <a:lstStyle>
            <a:lvl1pPr>
              <a:defRPr baseline="0">
                <a:solidFill>
                  <a:srgbClr val="004B64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080626"/>
            <a:ext cx="8158088" cy="3160174"/>
          </a:xfr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defRPr>
                <a:solidFill>
                  <a:srgbClr val="004B64"/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8DC745"/>
              </a:buClr>
              <a:buFont typeface="Arial" panose="020B0604020202020204" pitchFamily="34" charset="0"/>
              <a:buChar char="•"/>
              <a:defRPr>
                <a:solidFill>
                  <a:srgbClr val="004B64"/>
                </a:solidFill>
              </a:defRPr>
            </a:lvl2pPr>
            <a:lvl3pPr marL="533400" indent="-171450"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-"/>
              <a:defRPr>
                <a:solidFill>
                  <a:srgbClr val="004B64"/>
                </a:solidFill>
              </a:defRPr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8000" cy="442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goes here, 1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050" y="4865868"/>
            <a:ext cx="296970" cy="89334"/>
          </a:xfrm>
        </p:spPr>
        <p:txBody>
          <a:bodyPr/>
          <a:lstStyle>
            <a:lvl1pPr>
              <a:defRPr>
                <a:solidFill>
                  <a:srgbClr val="004B64"/>
                </a:solidFill>
              </a:defRPr>
            </a:lvl1pPr>
          </a:lstStyle>
          <a:p>
            <a:fld id="{7BE88168-9E77-4074-BAD8-651D5DA5F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68000" cy="492406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8DC74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8158088" cy="2736000"/>
          </a:xfr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defRPr>
                <a:solidFill>
                  <a:srgbClr val="004B64"/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8DC745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pic>
        <p:nvPicPr>
          <p:cNvPr id="8" name="Picture 7" descr="BIM PP_Graphics_1920x1080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0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366350"/>
            <a:ext cx="8168000" cy="442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goes here, 2 columns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050" y="4865868"/>
            <a:ext cx="296970" cy="89334"/>
          </a:xfrm>
        </p:spPr>
        <p:txBody>
          <a:bodyPr/>
          <a:lstStyle>
            <a:lvl1pPr>
              <a:defRPr>
                <a:solidFill>
                  <a:srgbClr val="004B64"/>
                </a:solidFill>
              </a:defRPr>
            </a:lvl1pPr>
          </a:lstStyle>
          <a:p>
            <a:fld id="{7BE88168-9E77-4074-BAD8-651D5DA5F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730801"/>
            <a:ext cx="8168000" cy="492406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8DC745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goes here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504800"/>
            <a:ext cx="3960000" cy="2736000"/>
          </a:xfr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defRPr>
                <a:solidFill>
                  <a:srgbClr val="004B64"/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8DC745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81750" y="1504800"/>
            <a:ext cx="3960000" cy="2736000"/>
          </a:xfr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defRPr>
                <a:solidFill>
                  <a:srgbClr val="004B64"/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8DC745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/>
              <a:t>Type text here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pic>
        <p:nvPicPr>
          <p:cNvPr id="8" name="Picture 7" descr="BIM PP_Graphics_1920x1080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2BDA-F662-AA42-BFFF-255F55EBF3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3AF2-F5E9-F745-9B14-6B317859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99261" y="509091"/>
            <a:ext cx="3881571" cy="358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  <a:latin typeface="Palatino Linotype" panose="02040502050505030304" pitchFamily="18" charset="0"/>
              </a:rPr>
              <a:t>Irish seafood carbon footprint study</a:t>
            </a:r>
          </a:p>
          <a:p>
            <a:pPr marL="0" indent="0">
              <a:buNone/>
            </a:pPr>
            <a:endParaRPr lang="en-IE" sz="1800" b="1">
              <a:solidFill>
                <a:srgbClr val="8DC745"/>
              </a:solidFill>
              <a:latin typeface="Palatino Linotype" pitchFamily="18"/>
            </a:endParaRPr>
          </a:p>
          <a:p>
            <a:pPr marL="0" indent="0">
              <a:buNone/>
            </a:pPr>
            <a:r>
              <a:rPr lang="en-IE" sz="1600" b="1">
                <a:solidFill>
                  <a:srgbClr val="8DC745"/>
                </a:solidFill>
                <a:latin typeface="Palatino Linotype" pitchFamily="18"/>
              </a:rPr>
              <a:t>Ben Dallaghan </a:t>
            </a:r>
          </a:p>
          <a:p>
            <a:pPr marL="0" indent="0">
              <a:buNone/>
            </a:pPr>
            <a:r>
              <a:rPr lang="en-IE" sz="1600" b="1">
                <a:solidFill>
                  <a:srgbClr val="8DC745"/>
                </a:solidFill>
                <a:latin typeface="Palatino Linotype" pitchFamily="18"/>
              </a:rPr>
              <a:t>Economic &amp; Strategic Services Unit </a:t>
            </a:r>
          </a:p>
          <a:p>
            <a:pPr marL="0" indent="0">
              <a:buNone/>
            </a:pPr>
            <a:r>
              <a:rPr lang="en-IE" sz="1600" b="1">
                <a:solidFill>
                  <a:srgbClr val="8DC745"/>
                </a:solidFill>
                <a:latin typeface="Palatino Linotype" pitchFamily="18"/>
              </a:rPr>
              <a:t>BIM</a:t>
            </a:r>
          </a:p>
          <a:p>
            <a:pPr marL="0" indent="0">
              <a:buNone/>
            </a:pPr>
            <a:endParaRPr lang="en-US" sz="36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IE" sz="2800">
              <a:latin typeface="Palatino Linotype" panose="02040502050505030304" pitchFamily="18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7D8EB03D-B947-BDDC-E3DA-83808F6D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04" y="511774"/>
            <a:ext cx="4620751" cy="315028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542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BA72-5EB7-47CD-A93A-DA8F8D3E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8" y="769623"/>
            <a:ext cx="9036104" cy="442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Palatino Linotype" panose="02040502050505030304" pitchFamily="18" charset="0"/>
              </a:rPr>
              <a:t>Sustainability Credentials</a:t>
            </a:r>
            <a:br>
              <a:rPr lang="en-US"/>
            </a:br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90E63-D498-41B3-BC39-C60582CC9CB5}"/>
              </a:ext>
            </a:extLst>
          </p:cNvPr>
          <p:cNvSpPr txBox="1"/>
          <p:nvPr/>
        </p:nvSpPr>
        <p:spPr>
          <a:xfrm>
            <a:off x="1969009" y="2156332"/>
            <a:ext cx="484829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800"/>
              </a:spcBef>
            </a:pPr>
            <a:r>
              <a:rPr lang="en-US" sz="3200" i="1">
                <a:solidFill>
                  <a:srgbClr val="00B050"/>
                </a:solidFill>
              </a:rPr>
              <a:t>Finance</a:t>
            </a:r>
          </a:p>
          <a:p>
            <a:pPr lvl="0" algn="ctr">
              <a:spcBef>
                <a:spcPts val="800"/>
              </a:spcBef>
            </a:pPr>
            <a:endParaRPr lang="en-US" sz="3200" i="1">
              <a:solidFill>
                <a:srgbClr val="00B050"/>
              </a:solidFill>
            </a:endParaRPr>
          </a:p>
          <a:p>
            <a:pPr lvl="0" algn="ctr">
              <a:spcBef>
                <a:spcPts val="800"/>
              </a:spcBef>
            </a:pPr>
            <a:r>
              <a:rPr lang="en-US" sz="3200" i="1">
                <a:solidFill>
                  <a:srgbClr val="00B050"/>
                </a:solidFill>
              </a:rPr>
              <a:t>Markets </a:t>
            </a:r>
            <a:endParaRPr lang="en-US" sz="320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1F410-2D33-65FB-6AAE-D945CCB4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2" y="2277754"/>
            <a:ext cx="2693221" cy="1526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EC8F5-F033-2ED4-17F9-DB7EB8F3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290" y="2277754"/>
            <a:ext cx="3171825" cy="15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6D9D-0744-5B18-230E-1D9C7F37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487015" cy="857250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004B64"/>
                </a:solidFill>
                <a:latin typeface="Palatino Linotype"/>
              </a:rPr>
              <a:t>Irish seafood carbon footprint study</a:t>
            </a:r>
            <a:endParaRPr lang="en-IE" sz="4000">
              <a:solidFill>
                <a:srgbClr val="004B64"/>
              </a:solidFill>
              <a:latin typeface="Palatino Linotype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4ECCF22-0D2C-81D3-60C1-D7C29D17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0" y="1200151"/>
            <a:ext cx="3915720" cy="33944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9DE272-60B8-FD98-E7E1-783D8170B250}"/>
              </a:ext>
            </a:extLst>
          </p:cNvPr>
          <p:cNvSpPr txBox="1">
            <a:spLocks/>
          </p:cNvSpPr>
          <p:nvPr/>
        </p:nvSpPr>
        <p:spPr>
          <a:xfrm>
            <a:off x="4648199" y="1200151"/>
            <a:ext cx="4296016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Calculate </a:t>
            </a:r>
            <a:r>
              <a:rPr lang="en-US" sz="2400" b="1" i="1"/>
              <a:t>baseline</a:t>
            </a:r>
            <a:r>
              <a:rPr lang="en-US" sz="2400"/>
              <a:t> greenhouse gas emissions for the Irish seafood sector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Identify carbon </a:t>
            </a:r>
            <a:r>
              <a:rPr lang="en-US" sz="2400" b="1"/>
              <a:t>‘</a:t>
            </a:r>
            <a:r>
              <a:rPr lang="en-US" sz="2400" b="1" i="1"/>
              <a:t>hotspots</a:t>
            </a:r>
            <a:r>
              <a:rPr lang="en-US" sz="2400" b="1"/>
              <a:t>’ </a:t>
            </a:r>
            <a:r>
              <a:rPr lang="en-US" sz="2400"/>
              <a:t>in seafood supply chains</a:t>
            </a:r>
          </a:p>
          <a:p>
            <a:pPr>
              <a:lnSpc>
                <a:spcPct val="90000"/>
              </a:lnSpc>
            </a:pP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107724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32EAD-A040-AC48-2B1D-A10BFC7C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711" y="1153514"/>
            <a:ext cx="1490663" cy="892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DF0E5-A066-97E6-25B7-F404BB4B6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5" t="-935" r="497" b="-183"/>
          <a:stretch/>
        </p:blipFill>
        <p:spPr>
          <a:xfrm>
            <a:off x="991396" y="2899806"/>
            <a:ext cx="1438752" cy="1577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BC63F-2115-1104-F40C-FB37E8E7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88" y="1200150"/>
            <a:ext cx="2506663" cy="1704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D5CC6-4B2E-FA84-8DE1-A6B757F80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201" y="3180216"/>
            <a:ext cx="1851128" cy="1212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CE07B9-E083-5A5F-D3C7-E2DDA8B13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88" y="2198789"/>
            <a:ext cx="2513013" cy="630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57797-02ED-3697-660D-1BAE40B49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20000">
            <a:off x="5411095" y="2917104"/>
            <a:ext cx="2513013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FF9C3B-39D2-E544-F4CE-09B871C53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892" y="3407085"/>
            <a:ext cx="2330796" cy="106838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35D3319-76C3-B77D-7B4F-A2183BE7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4B64"/>
                </a:solidFill>
                <a:latin typeface="Palatino Linotype"/>
              </a:rPr>
              <a:t>Project Collaboration</a:t>
            </a:r>
            <a:endParaRPr lang="en-IE" sz="3600">
              <a:solidFill>
                <a:srgbClr val="004B64"/>
              </a:solidFill>
              <a:latin typeface="Palatino Linotype"/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662E10B-8D5A-C9F8-4EC0-FB2D594B28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18" y="1698417"/>
            <a:ext cx="2743200" cy="7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087A55A-8188-EC6A-E4F3-614269C7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5979"/>
            <a:ext cx="9021055" cy="8572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004B64"/>
                </a:solidFill>
                <a:latin typeface="Palatino Linotype"/>
              </a:rPr>
              <a:t>Key findings for Irish seafood</a:t>
            </a:r>
            <a:endParaRPr lang="en-IE" sz="3600">
              <a:solidFill>
                <a:srgbClr val="004B64"/>
              </a:solidFill>
              <a:latin typeface="Palatino Linotype"/>
            </a:endParaRPr>
          </a:p>
        </p:txBody>
      </p:sp>
      <p:graphicFrame>
        <p:nvGraphicFramePr>
          <p:cNvPr id="12" name="Text Placeholder 4">
            <a:extLst>
              <a:ext uri="{FF2B5EF4-FFF2-40B4-BE49-F238E27FC236}">
                <a16:creationId xmlns:a16="http://schemas.microsoft.com/office/drawing/2014/main" id="{A2810445-2059-3904-EE5F-63C08F822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97562"/>
              </p:ext>
            </p:extLst>
          </p:nvPr>
        </p:nvGraphicFramePr>
        <p:xfrm>
          <a:off x="457200" y="1063229"/>
          <a:ext cx="8229600" cy="330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2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F59E77-9E82-AD3B-D442-A361E170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41" y="99130"/>
            <a:ext cx="818991" cy="1078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1863A-9B90-47FE-9D28-6F1D7243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19" y="292663"/>
            <a:ext cx="8168000" cy="442700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4B64"/>
                </a:solidFill>
                <a:latin typeface="Palatino Linotype" panose="02040502050505030304" pitchFamily="18" charset="0"/>
              </a:rPr>
              <a:t>Fishing Sector Carbon Emissions</a:t>
            </a:r>
            <a:endParaRPr lang="en-IE" sz="3600">
              <a:solidFill>
                <a:srgbClr val="004B6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87D52-98CD-44A2-814F-397D41E391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0114" y="1215579"/>
            <a:ext cx="4418320" cy="3176807"/>
          </a:xfrm>
        </p:spPr>
        <p:txBody>
          <a:bodyPr>
            <a:normAutofit fontScale="47500" lnSpcReduction="20000"/>
          </a:bodyPr>
          <a:lstStyle/>
          <a:p>
            <a:r>
              <a:rPr lang="en-US" sz="2900"/>
              <a:t>Irish fishing is a relatively</a:t>
            </a:r>
            <a:r>
              <a:rPr lang="en-US" sz="2900" b="1"/>
              <a:t> low </a:t>
            </a:r>
            <a:r>
              <a:rPr lang="en-US" sz="2900"/>
              <a:t>GHG emission sector</a:t>
            </a:r>
          </a:p>
          <a:p>
            <a:endParaRPr lang="en-US" sz="2900"/>
          </a:p>
          <a:p>
            <a:r>
              <a:rPr lang="en-US" sz="2900"/>
              <a:t>Fishing sector </a:t>
            </a:r>
            <a:r>
              <a:rPr lang="en-US" sz="2900" b="1"/>
              <a:t>83.5 % </a:t>
            </a:r>
            <a:r>
              <a:rPr lang="en-US" sz="2900"/>
              <a:t>of total seafood GHG emissions</a:t>
            </a:r>
          </a:p>
          <a:p>
            <a:endParaRPr lang="en-US" sz="2900"/>
          </a:p>
          <a:p>
            <a:r>
              <a:rPr lang="en-US" sz="2900"/>
              <a:t>90% of GHG emissions related to </a:t>
            </a:r>
            <a:r>
              <a:rPr lang="en-US" sz="2900" b="1"/>
              <a:t>diesel </a:t>
            </a:r>
          </a:p>
          <a:p>
            <a:endParaRPr lang="en-US" sz="2900"/>
          </a:p>
          <a:p>
            <a:r>
              <a:rPr lang="en-US" sz="2900"/>
              <a:t>The </a:t>
            </a:r>
            <a:r>
              <a:rPr lang="en-US" sz="2900" b="1"/>
              <a:t>pelagic fishing </a:t>
            </a:r>
            <a:r>
              <a:rPr lang="en-US" sz="2900"/>
              <a:t>fleet has particularly low carbon footprint</a:t>
            </a:r>
          </a:p>
          <a:p>
            <a:endParaRPr lang="en-US" sz="2900"/>
          </a:p>
          <a:p>
            <a:r>
              <a:rPr lang="en-US" sz="2900"/>
              <a:t>Carbon footprint of </a:t>
            </a:r>
            <a:r>
              <a:rPr lang="en-US" sz="2900" b="1"/>
              <a:t>demersal fishing </a:t>
            </a:r>
            <a:r>
              <a:rPr lang="en-US" sz="2900"/>
              <a:t>higher than pelagic fisheries</a:t>
            </a:r>
          </a:p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3A8F1-C20C-3E19-AB30-FBD1F2A63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8" y="283525"/>
            <a:ext cx="1171146" cy="533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BB9CF-8731-B71D-15C6-59BFD51E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8" y="961526"/>
            <a:ext cx="4156633" cy="32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863A-9B90-47FE-9D28-6F1D7243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0" y="366350"/>
            <a:ext cx="8168000" cy="4427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Palatino Linotype" panose="02040502050505030304" pitchFamily="18" charset="0"/>
              </a:rPr>
              <a:t>Aquaculture Sector Carbon Emissions</a:t>
            </a:r>
            <a:endParaRPr lang="en-IE" sz="3600">
              <a:latin typeface="Palatino Linotype" panose="0204050205050503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87D52-98CD-44A2-814F-397D41E391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222" y="1122727"/>
            <a:ext cx="8158088" cy="3263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b="1" dirty="0"/>
              <a:t>low GHG emission </a:t>
            </a:r>
            <a:r>
              <a:rPr lang="en-US" sz="1800" dirty="0"/>
              <a:t>sector 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Contributes </a:t>
            </a:r>
            <a:r>
              <a:rPr lang="en-US" sz="1800" b="1" dirty="0"/>
              <a:t>16.5% </a:t>
            </a:r>
            <a:r>
              <a:rPr lang="en-US" sz="1800" dirty="0"/>
              <a:t>of total Irish seafood GHG emissions</a:t>
            </a:r>
            <a:endParaRPr lang="en-US" sz="18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Shellfish production has </a:t>
            </a:r>
            <a:r>
              <a:rPr lang="en-US" sz="1800" b="1" dirty="0"/>
              <a:t>exceptionally low </a:t>
            </a:r>
            <a:r>
              <a:rPr lang="en-US" sz="1800" dirty="0"/>
              <a:t>carbon footprint</a:t>
            </a:r>
            <a:endParaRPr lang="en-US" sz="1800" dirty="0"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Rope mussel 0.107 t CO2 eq./t</a:t>
            </a:r>
            <a:endParaRPr lang="en-US" sz="1800" dirty="0">
              <a:solidFill>
                <a:srgbClr val="FFFFFF"/>
              </a:solidFill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Oyster 0.235 t CO2 eq./t</a:t>
            </a:r>
            <a:endParaRPr lang="en-US" sz="1800" dirty="0">
              <a:solidFill>
                <a:srgbClr val="FFFFFF"/>
              </a:solidFill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Bottom grown mussel 0.824 t CO2 eq./t</a:t>
            </a:r>
            <a:endParaRPr lang="en-US" sz="1800" dirty="0">
              <a:solidFill>
                <a:srgbClr val="FFFFFF"/>
              </a:solidFill>
              <a:cs typeface="Calibri"/>
            </a:endParaRPr>
          </a:p>
          <a:p>
            <a:pPr lvl="3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Irish farmed </a:t>
            </a:r>
            <a:r>
              <a:rPr lang="en-US" sz="1800" b="1" dirty="0"/>
              <a:t>salmon</a:t>
            </a:r>
            <a:r>
              <a:rPr lang="en-US" sz="1800" dirty="0"/>
              <a:t> 3.88 t CO₂ eq./</a:t>
            </a:r>
            <a:r>
              <a:rPr lang="en-US" sz="1600" dirty="0"/>
              <a:t>t 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IE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C2B23-C56C-AE59-4781-EAB18EB4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6370064" y="928065"/>
            <a:ext cx="2711632" cy="1454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9C50F-95B5-4B04-0666-4F176B4C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64" y="2484023"/>
            <a:ext cx="2760024" cy="14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 picture containing water, outdoor, boat, lake">
            <a:extLst>
              <a:ext uri="{FF2B5EF4-FFF2-40B4-BE49-F238E27FC236}">
                <a16:creationId xmlns:a16="http://schemas.microsoft.com/office/drawing/2014/main" id="{47096056-9D12-5147-793F-7BFBAC3C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0" y="284310"/>
            <a:ext cx="5413700" cy="4264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A96B64-8BBF-5222-257B-88EC8D11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0" y="3819086"/>
            <a:ext cx="4963028" cy="87153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IE" sz="1700"/>
            </a:br>
            <a:r>
              <a:rPr lang="en-IE" sz="4000">
                <a:solidFill>
                  <a:schemeClr val="bg1"/>
                </a:solidFill>
                <a:latin typeface="Palatino Linotype" panose="02040502050505030304" pitchFamily="18" charset="0"/>
              </a:rPr>
              <a:t>Take Home Messages</a:t>
            </a:r>
            <a:br>
              <a:rPr lang="en-IE" sz="2800"/>
            </a:br>
            <a:endParaRPr lang="en-IE" sz="28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24F965-7E3F-C684-7CA4-232E49BE94F0}"/>
              </a:ext>
            </a:extLst>
          </p:cNvPr>
          <p:cNvSpPr txBox="1">
            <a:spLocks/>
          </p:cNvSpPr>
          <p:nvPr/>
        </p:nvSpPr>
        <p:spPr>
          <a:xfrm>
            <a:off x="5578170" y="899032"/>
            <a:ext cx="3181190" cy="2996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/>
              <a:t>Baseline</a:t>
            </a:r>
            <a:r>
              <a:rPr lang="en-US" sz="2600"/>
              <a:t> study</a:t>
            </a:r>
          </a:p>
          <a:p>
            <a:pPr marL="0" indent="0">
              <a:buFont typeface="Arial"/>
              <a:buNone/>
            </a:pPr>
            <a:endParaRPr lang="en-US" sz="2600"/>
          </a:p>
          <a:p>
            <a:r>
              <a:rPr lang="en-US" sz="2600"/>
              <a:t>Seafood ‘</a:t>
            </a:r>
            <a:r>
              <a:rPr lang="en-US" sz="2600" b="1">
                <a:solidFill>
                  <a:schemeClr val="accent6"/>
                </a:solidFill>
              </a:rPr>
              <a:t>part of solution</a:t>
            </a:r>
            <a:r>
              <a:rPr lang="en-US" sz="2600"/>
              <a:t>’ Producing low carbon nutritious food </a:t>
            </a:r>
          </a:p>
          <a:p>
            <a:pPr marL="0" indent="0">
              <a:buFont typeface="Arial"/>
              <a:buNone/>
            </a:pPr>
            <a:endParaRPr lang="en-US" sz="2600"/>
          </a:p>
          <a:p>
            <a:r>
              <a:rPr lang="en-US" sz="2600"/>
              <a:t>Diesel usage generally, salmon feed and ‘circularity’ are </a:t>
            </a:r>
            <a:r>
              <a:rPr lang="en-US" sz="2600" b="1"/>
              <a:t>key</a:t>
            </a:r>
            <a:endParaRPr lang="en-IE" b="1"/>
          </a:p>
        </p:txBody>
      </p:sp>
    </p:spTree>
    <p:extLst>
      <p:ext uri="{BB962C8B-B14F-4D97-AF65-F5344CB8AC3E}">
        <p14:creationId xmlns:p14="http://schemas.microsoft.com/office/powerpoint/2010/main" val="135651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D0062AFB-9AB4-B93A-58EE-B540FBAC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01" y="138314"/>
            <a:ext cx="7002032" cy="4189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8DE9DA4-2CC3-27FB-AE53-4B7C56F59B57}"/>
              </a:ext>
            </a:extLst>
          </p:cNvPr>
          <p:cNvSpPr txBox="1">
            <a:spLocks/>
          </p:cNvSpPr>
          <p:nvPr/>
        </p:nvSpPr>
        <p:spPr>
          <a:xfrm>
            <a:off x="1261485" y="188633"/>
            <a:ext cx="391043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 typeface="Arial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3600" kern="0">
                <a:solidFill>
                  <a:schemeClr val="bg1"/>
                </a:solidFill>
                <a:latin typeface="Palatino Linotype" panose="02040502050505030304" pitchFamily="18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E9D94-99DC-232A-BE0A-CDF2A10870EB}"/>
              </a:ext>
            </a:extLst>
          </p:cNvPr>
          <p:cNvSpPr txBox="1"/>
          <p:nvPr/>
        </p:nvSpPr>
        <p:spPr>
          <a:xfrm>
            <a:off x="2812356" y="4328119"/>
            <a:ext cx="4968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600" b="1">
                <a:solidFill>
                  <a:srgbClr val="8DC745"/>
                </a:solidFill>
                <a:latin typeface="Palatino Linotype" pitchFamily="18"/>
              </a:rPr>
              <a:t>Ben Dallaghan, Economic &amp; Strategic Services Unit </a:t>
            </a:r>
          </a:p>
          <a:p>
            <a:pPr marL="0" indent="0">
              <a:buNone/>
            </a:pPr>
            <a:endParaRPr lang="en-IE" sz="1600" b="1">
              <a:solidFill>
                <a:srgbClr val="8DC745"/>
              </a:solidFill>
              <a:latin typeface="Palatino Linotype" pitchFamily="18"/>
            </a:endParaRPr>
          </a:p>
          <a:p>
            <a:pPr marL="0" indent="0">
              <a:buNone/>
            </a:pPr>
            <a:r>
              <a:rPr lang="en-IE" sz="1600" b="1">
                <a:solidFill>
                  <a:srgbClr val="8DC745"/>
                </a:solidFill>
                <a:latin typeface="Palatino Linotype" pitchFamily="18"/>
              </a:rPr>
              <a:t>			ben.dallaghan@bim.ie</a:t>
            </a:r>
          </a:p>
        </p:txBody>
      </p:sp>
    </p:spTree>
    <p:extLst>
      <p:ext uri="{BB962C8B-B14F-4D97-AF65-F5344CB8AC3E}">
        <p14:creationId xmlns:p14="http://schemas.microsoft.com/office/powerpoint/2010/main" val="417099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C87CD6A-3EC0-4082-AD8B-78D6CCCC77B2}" vid="{F9B467AD-5F0B-42F1-AD86-9584C3E7A7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4F7328B907840A4E0293097F720F0" ma:contentTypeVersion="5" ma:contentTypeDescription="Create a new document." ma:contentTypeScope="" ma:versionID="3d89234093be92561455339144e9ac57">
  <xsd:schema xmlns:xsd="http://www.w3.org/2001/XMLSchema" xmlns:xs="http://www.w3.org/2001/XMLSchema" xmlns:p="http://schemas.microsoft.com/office/2006/metadata/properties" xmlns:ns2="259dc0aa-e179-45c5-84a3-b011bf22b33e" xmlns:ns3="315fa69f-dd17-4a4f-a0da-5661f321bac5" targetNamespace="http://schemas.microsoft.com/office/2006/metadata/properties" ma:root="true" ma:fieldsID="ff177726eb9bee910c0b4a10d8d883d9" ns2:_="" ns3:_="">
    <xsd:import namespace="259dc0aa-e179-45c5-84a3-b011bf22b33e"/>
    <xsd:import namespace="315fa69f-dd17-4a4f-a0da-5661f321b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dc0aa-e179-45c5-84a3-b011bf22b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fa69f-dd17-4a4f-a0da-5661f321b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5fa69f-dd17-4a4f-a0da-5661f321bac5">
      <UserInfo>
        <DisplayName>Mallon, Mairead</DisplayName>
        <AccountId>183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FFB16-F9C4-4688-B772-F4B31CE33C79}">
  <ds:schemaRefs>
    <ds:schemaRef ds:uri="259dc0aa-e179-45c5-84a3-b011bf22b33e"/>
    <ds:schemaRef ds:uri="315fa69f-dd17-4a4f-a0da-5661f321ba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100941-2A65-40F1-AE47-4E17254811AF}">
  <ds:schemaRefs>
    <ds:schemaRef ds:uri="259dc0aa-e179-45c5-84a3-b011bf22b33e"/>
    <ds:schemaRef ds:uri="315fa69f-dd17-4a4f-a0da-5661f321ba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5B6062-2263-4012-875D-788625A7C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258</Words>
  <Application>Microsoft Office PowerPoint</Application>
  <PresentationFormat>On-screen Show 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Palatino Linotype</vt:lpstr>
      <vt:lpstr>Office Theme</vt:lpstr>
      <vt:lpstr>PowerPoint Presentation</vt:lpstr>
      <vt:lpstr>Sustainability Credentials </vt:lpstr>
      <vt:lpstr>Irish seafood carbon footprint study</vt:lpstr>
      <vt:lpstr>Project Collaboration</vt:lpstr>
      <vt:lpstr>Key findings for Irish seafood</vt:lpstr>
      <vt:lpstr>Fishing Sector Carbon Emissions</vt:lpstr>
      <vt:lpstr>Aquaculture Sector Carbon Emissions</vt:lpstr>
      <vt:lpstr> Take Home Messages </vt:lpstr>
      <vt:lpstr>PowerPoint Presentation</vt:lpstr>
    </vt:vector>
  </TitlesOfParts>
  <Company>Designworks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Browne, Roisin</dc:creator>
  <cp:lastModifiedBy>Teresa Morrissey</cp:lastModifiedBy>
  <cp:revision>38</cp:revision>
  <dcterms:created xsi:type="dcterms:W3CDTF">2022-01-14T15:57:28Z</dcterms:created>
  <dcterms:modified xsi:type="dcterms:W3CDTF">2023-03-01T10:48:18Z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0x01010025F4F7328B907840A4E0293097F720F0</vt:lpwstr>
  </property>
</Properties>
</file>