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2"/>
  </p:notesMasterIdLst>
  <p:handoutMasterIdLst>
    <p:handoutMasterId r:id="rId33"/>
  </p:handoutMasterIdLst>
  <p:sldIdLst>
    <p:sldId id="278" r:id="rId5"/>
    <p:sldId id="778" r:id="rId6"/>
    <p:sldId id="279" r:id="rId7"/>
    <p:sldId id="790" r:id="rId8"/>
    <p:sldId id="791" r:id="rId9"/>
    <p:sldId id="748" r:id="rId10"/>
    <p:sldId id="749" r:id="rId11"/>
    <p:sldId id="750" r:id="rId12"/>
    <p:sldId id="751" r:id="rId13"/>
    <p:sldId id="752" r:id="rId14"/>
    <p:sldId id="753" r:id="rId15"/>
    <p:sldId id="754" r:id="rId16"/>
    <p:sldId id="755" r:id="rId17"/>
    <p:sldId id="756" r:id="rId18"/>
    <p:sldId id="761" r:id="rId19"/>
    <p:sldId id="285" r:id="rId20"/>
    <p:sldId id="714" r:id="rId21"/>
    <p:sldId id="294" r:id="rId22"/>
    <p:sldId id="299" r:id="rId23"/>
    <p:sldId id="735" r:id="rId24"/>
    <p:sldId id="736" r:id="rId25"/>
    <p:sldId id="737" r:id="rId26"/>
    <p:sldId id="788" r:id="rId27"/>
    <p:sldId id="786" r:id="rId28"/>
    <p:sldId id="782" r:id="rId29"/>
    <p:sldId id="787" r:id="rId30"/>
    <p:sldId id="789" r:id="rId31"/>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5EAC"/>
    <a:srgbClr val="2E315F"/>
    <a:srgbClr val="80BE9F"/>
    <a:srgbClr val="4D9FBC"/>
    <a:srgbClr val="6C9DD4"/>
    <a:srgbClr val="6D6B41"/>
    <a:srgbClr val="A6B0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9F6028-B7ED-4750-BB91-49D5EEC2C466}" v="2" dt="2025-03-19T22:01:35.82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36" autoAdjust="0"/>
    <p:restoredTop sz="87631" autoAdjust="0"/>
  </p:normalViewPr>
  <p:slideViewPr>
    <p:cSldViewPr>
      <p:cViewPr varScale="1">
        <p:scale>
          <a:sx n="72" d="100"/>
          <a:sy n="72" d="100"/>
        </p:scale>
        <p:origin x="1166" y="62"/>
      </p:cViewPr>
      <p:guideLst>
        <p:guide orient="horz" pos="2880"/>
        <p:guide pos="2160"/>
      </p:guideLst>
    </p:cSldViewPr>
  </p:slideViewPr>
  <p:notesTextViewPr>
    <p:cViewPr>
      <p:scale>
        <a:sx n="3" d="2"/>
        <a:sy n="3" d="2"/>
      </p:scale>
      <p:origin x="0" y="0"/>
    </p:cViewPr>
  </p:notesTextViewPr>
  <p:sorterViewPr>
    <p:cViewPr>
      <p:scale>
        <a:sx n="84" d="100"/>
        <a:sy n="84" d="100"/>
      </p:scale>
      <p:origin x="0" y="-5908"/>
    </p:cViewPr>
  </p:sorterViewPr>
  <p:notesViewPr>
    <p:cSldViewPr>
      <p:cViewPr varScale="1">
        <p:scale>
          <a:sx n="228" d="100"/>
          <a:sy n="228" d="100"/>
        </p:scale>
        <p:origin x="28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59A389-A7FD-25E3-0B38-33D9BD463B8C}"/>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C3B037-5AB7-2E51-CA7D-3E8610020478}"/>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63B39AD3-4D1B-EE4C-9B0A-2756657A342B}" type="datetimeFigureOut">
              <a:rPr lang="en-US" smtClean="0"/>
              <a:t>3/19/2025</a:t>
            </a:fld>
            <a:endParaRPr lang="en-US"/>
          </a:p>
        </p:txBody>
      </p:sp>
      <p:sp>
        <p:nvSpPr>
          <p:cNvPr id="4" name="Footer Placeholder 3">
            <a:extLst>
              <a:ext uri="{FF2B5EF4-FFF2-40B4-BE49-F238E27FC236}">
                <a16:creationId xmlns:a16="http://schemas.microsoft.com/office/drawing/2014/main" id="{24BC318B-3F92-8AC2-9C74-822911B61A53}"/>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765B8AC-08C5-C53F-3577-A578CBE4F528}"/>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42DD1BCD-7DC9-6B4C-BF6D-78CE106907E5}" type="slidenum">
              <a:rPr lang="en-US" smtClean="0"/>
              <a:t>‹#›</a:t>
            </a:fld>
            <a:endParaRPr lang="en-US"/>
          </a:p>
        </p:txBody>
      </p:sp>
    </p:spTree>
    <p:extLst>
      <p:ext uri="{BB962C8B-B14F-4D97-AF65-F5344CB8AC3E}">
        <p14:creationId xmlns:p14="http://schemas.microsoft.com/office/powerpoint/2010/main" val="3310532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FDF114A9-02DD-43B0-AB8A-EAB13AAFDCCD}" type="datetimeFigureOut">
              <a:rPr lang="en-IE" smtClean="0"/>
              <a:t>19/03/2025</a:t>
            </a:fld>
            <a:endParaRPr lang="en-IE"/>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8F35AE52-D82D-4EE0-8561-EA54524D62B5}" type="slidenum">
              <a:rPr lang="en-IE" smtClean="0"/>
              <a:t>‹#›</a:t>
            </a:fld>
            <a:endParaRPr lang="en-IE"/>
          </a:p>
        </p:txBody>
      </p:sp>
    </p:spTree>
    <p:extLst>
      <p:ext uri="{BB962C8B-B14F-4D97-AF65-F5344CB8AC3E}">
        <p14:creationId xmlns:p14="http://schemas.microsoft.com/office/powerpoint/2010/main" val="2717572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a:t>Atmospheric drivers</a:t>
            </a:r>
          </a:p>
          <a:p>
            <a:r>
              <a:rPr lang="en-US" dirty="0"/>
              <a:t>Physical Oceanography</a:t>
            </a:r>
          </a:p>
          <a:p>
            <a:r>
              <a:rPr lang="en-US" dirty="0"/>
              <a:t>Ocean Chemistry</a:t>
            </a:r>
          </a:p>
          <a:p>
            <a:r>
              <a:rPr lang="en-US" dirty="0"/>
              <a:t>Phytoplankton</a:t>
            </a:r>
          </a:p>
          <a:p>
            <a:r>
              <a:rPr lang="en-US" dirty="0"/>
              <a:t>Commercial Fisheries</a:t>
            </a:r>
          </a:p>
          <a:p>
            <a:r>
              <a:rPr lang="en-US" dirty="0"/>
              <a:t>Seabirds</a:t>
            </a:r>
          </a:p>
          <a:p>
            <a:r>
              <a:rPr lang="en-US" dirty="0"/>
              <a:t>Land ocean aquatic continuum</a:t>
            </a:r>
          </a:p>
          <a:p>
            <a:r>
              <a:rPr lang="en-US" dirty="0"/>
              <a:t>Ocean modelling</a:t>
            </a:r>
          </a:p>
          <a:p>
            <a:r>
              <a:rPr lang="en-US"/>
              <a:t>Infrastructure</a:t>
            </a:r>
            <a:endParaRPr lang="en-IE"/>
          </a:p>
        </p:txBody>
      </p:sp>
      <p:sp>
        <p:nvSpPr>
          <p:cNvPr id="148" name="Google Shape;14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4090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already observing changes in the distribution and abundance of some</a:t>
            </a:r>
            <a:r>
              <a:rPr lang="en-US" baseline="0" dirty="0"/>
              <a:t> of our key fish species. We are seeing decreases in cold water species like herring and cod and increases in warm water species like hake. A very cursory view could be that we will be eating exotic new species as our climate warms, like the picture on the left shows. We need to understand the implications of such changes in key fisheries in our waters so that we can provide the best management advice to fishers in the future.</a:t>
            </a:r>
            <a:endParaRPr lang="en-IE" dirty="0"/>
          </a:p>
        </p:txBody>
      </p:sp>
      <p:sp>
        <p:nvSpPr>
          <p:cNvPr id="4" name="Slide Number Placeholder 3"/>
          <p:cNvSpPr>
            <a:spLocks noGrp="1"/>
          </p:cNvSpPr>
          <p:nvPr>
            <p:ph type="sldNum" sz="quarter" idx="10"/>
          </p:nvPr>
        </p:nvSpPr>
        <p:spPr/>
        <p:txBody>
          <a:bodyPr/>
          <a:lstStyle/>
          <a:p>
            <a:fld id="{E0A4461F-889A-47F4-9928-99A917686164}" type="slidenum">
              <a:rPr lang="en-IE" smtClean="0"/>
              <a:t>12</a:t>
            </a:fld>
            <a:endParaRPr lang="en-IE"/>
          </a:p>
        </p:txBody>
      </p:sp>
    </p:spTree>
    <p:extLst>
      <p:ext uri="{BB962C8B-B14F-4D97-AF65-F5344CB8AC3E}">
        <p14:creationId xmlns:p14="http://schemas.microsoft.com/office/powerpoint/2010/main" val="1856261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a:extLst>
            <a:ext uri="{FF2B5EF4-FFF2-40B4-BE49-F238E27FC236}">
              <a16:creationId xmlns:a16="http://schemas.microsoft.com/office/drawing/2014/main" id="{3824F0C4-00F7-6A08-ECA4-FE731E7094ED}"/>
            </a:ext>
          </a:extLst>
        </p:cNvPr>
        <p:cNvGrpSpPr/>
        <p:nvPr/>
      </p:nvGrpSpPr>
      <p:grpSpPr>
        <a:xfrm>
          <a:off x="0" y="0"/>
          <a:ext cx="0" cy="0"/>
          <a:chOff x="0" y="0"/>
          <a:chExt cx="0" cy="0"/>
        </a:xfrm>
      </p:grpSpPr>
      <p:sp>
        <p:nvSpPr>
          <p:cNvPr id="147" name="Google Shape;147;p3:notes">
            <a:extLst>
              <a:ext uri="{FF2B5EF4-FFF2-40B4-BE49-F238E27FC236}">
                <a16:creationId xmlns:a16="http://schemas.microsoft.com/office/drawing/2014/main" id="{71F8D2E7-7ED2-44DC-1B33-5266629BFDB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a:t>Atmospheric drivers</a:t>
            </a:r>
          </a:p>
          <a:p>
            <a:r>
              <a:rPr lang="en-US" dirty="0"/>
              <a:t>Physical Oceanography</a:t>
            </a:r>
          </a:p>
          <a:p>
            <a:r>
              <a:rPr lang="en-US" dirty="0"/>
              <a:t>Ocean Chemistry</a:t>
            </a:r>
          </a:p>
          <a:p>
            <a:r>
              <a:rPr lang="en-US" dirty="0"/>
              <a:t>Phytoplankton</a:t>
            </a:r>
          </a:p>
          <a:p>
            <a:r>
              <a:rPr lang="en-US" dirty="0"/>
              <a:t>Commercial Fisheries</a:t>
            </a:r>
          </a:p>
          <a:p>
            <a:r>
              <a:rPr lang="en-US" dirty="0"/>
              <a:t>Seabirds</a:t>
            </a:r>
          </a:p>
          <a:p>
            <a:r>
              <a:rPr lang="en-US" dirty="0"/>
              <a:t>Land ocean aquatic continuum</a:t>
            </a:r>
          </a:p>
          <a:p>
            <a:r>
              <a:rPr lang="en-US" dirty="0"/>
              <a:t>Ocean modelling</a:t>
            </a:r>
          </a:p>
          <a:p>
            <a:r>
              <a:rPr lang="en-US"/>
              <a:t>Infrastructure</a:t>
            </a:r>
            <a:endParaRPr lang="en-IE"/>
          </a:p>
        </p:txBody>
      </p:sp>
      <p:sp>
        <p:nvSpPr>
          <p:cNvPr id="148" name="Google Shape;148;p3:notes">
            <a:extLst>
              <a:ext uri="{FF2B5EF4-FFF2-40B4-BE49-F238E27FC236}">
                <a16:creationId xmlns:a16="http://schemas.microsoft.com/office/drawing/2014/main" id="{7BE128E0-F286-F1CF-4C64-21D62DDDE9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2072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dirty="0"/>
          </a:p>
        </p:txBody>
      </p:sp>
      <p:sp>
        <p:nvSpPr>
          <p:cNvPr id="4" name="Slide Number Placeholder 3"/>
          <p:cNvSpPr>
            <a:spLocks noGrp="1"/>
          </p:cNvSpPr>
          <p:nvPr>
            <p:ph type="sldNum" sz="quarter" idx="5"/>
          </p:nvPr>
        </p:nvSpPr>
        <p:spPr/>
        <p:txBody>
          <a:bodyPr/>
          <a:lstStyle/>
          <a:p>
            <a:fld id="{2619134D-4194-439A-AA9F-CF3D7B633DD9}" type="slidenum">
              <a:rPr lang="en-IE" smtClean="0"/>
              <a:t>4</a:t>
            </a:fld>
            <a:endParaRPr lang="en-IE"/>
          </a:p>
        </p:txBody>
      </p:sp>
    </p:spTree>
    <p:extLst>
      <p:ext uri="{BB962C8B-B14F-4D97-AF65-F5344CB8AC3E}">
        <p14:creationId xmlns:p14="http://schemas.microsoft.com/office/powerpoint/2010/main" val="1690906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2619134D-4194-439A-AA9F-CF3D7B633DD9}" type="slidenum">
              <a:rPr lang="en-IE" smtClean="0"/>
              <a:t>5</a:t>
            </a:fld>
            <a:endParaRPr lang="en-IE"/>
          </a:p>
        </p:txBody>
      </p:sp>
    </p:spTree>
    <p:extLst>
      <p:ext uri="{BB962C8B-B14F-4D97-AF65-F5344CB8AC3E}">
        <p14:creationId xmlns:p14="http://schemas.microsoft.com/office/powerpoint/2010/main" val="3222289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our role is to understand how large scale changes in ocean currents, temperature and salinity (saltiness) affect the ecosystems that live in the ocean. This involves continuous monitoring using ships, buoys,</a:t>
            </a:r>
            <a:r>
              <a:rPr lang="en-US" baseline="0" dirty="0"/>
              <a:t> satellites and autonomous glider vehicles.</a:t>
            </a:r>
            <a:endParaRPr lang="en-IE" dirty="0"/>
          </a:p>
        </p:txBody>
      </p:sp>
      <p:sp>
        <p:nvSpPr>
          <p:cNvPr id="4" name="Slide Number Placeholder 3"/>
          <p:cNvSpPr>
            <a:spLocks noGrp="1"/>
          </p:cNvSpPr>
          <p:nvPr>
            <p:ph type="sldNum" sz="quarter" idx="10"/>
          </p:nvPr>
        </p:nvSpPr>
        <p:spPr/>
        <p:txBody>
          <a:bodyPr/>
          <a:lstStyle/>
          <a:p>
            <a:fld id="{E0A4461F-889A-47F4-9928-99A917686164}" type="slidenum">
              <a:rPr lang="en-IE" smtClean="0"/>
              <a:t>6</a:t>
            </a:fld>
            <a:endParaRPr lang="en-IE"/>
          </a:p>
        </p:txBody>
      </p:sp>
    </p:spTree>
    <p:extLst>
      <p:ext uri="{BB962C8B-B14F-4D97-AF65-F5344CB8AC3E}">
        <p14:creationId xmlns:p14="http://schemas.microsoft.com/office/powerpoint/2010/main" val="1446886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 level rise will  not</a:t>
            </a:r>
            <a:r>
              <a:rPr lang="en-US" baseline="0" dirty="0"/>
              <a:t> happen uniformly around the coast of Ireland as can be seen by the figure on the right hand side. This suggests that sea level rise will be more significant off the south coast (yellow </a:t>
            </a:r>
            <a:r>
              <a:rPr lang="en-US" baseline="0" dirty="0" err="1"/>
              <a:t>colour</a:t>
            </a:r>
            <a:r>
              <a:rPr lang="en-US" baseline="0" dirty="0"/>
              <a:t>) than off the north and east coast (due to differences in glacial isostatic adjustment if anyone asks i.e. land rebound from Ice sheets)</a:t>
            </a:r>
            <a:endParaRPr lang="en-IE" dirty="0"/>
          </a:p>
        </p:txBody>
      </p:sp>
      <p:sp>
        <p:nvSpPr>
          <p:cNvPr id="4" name="Slide Number Placeholder 3"/>
          <p:cNvSpPr>
            <a:spLocks noGrp="1"/>
          </p:cNvSpPr>
          <p:nvPr>
            <p:ph type="sldNum" sz="quarter" idx="10"/>
          </p:nvPr>
        </p:nvSpPr>
        <p:spPr/>
        <p:txBody>
          <a:bodyPr/>
          <a:lstStyle/>
          <a:p>
            <a:fld id="{2368E4CC-EA1A-404D-81B7-7A706DBEF08A}" type="slidenum">
              <a:rPr lang="en-IE" smtClean="0"/>
              <a:t>7</a:t>
            </a:fld>
            <a:endParaRPr lang="en-IE"/>
          </a:p>
        </p:txBody>
      </p:sp>
    </p:spTree>
    <p:extLst>
      <p:ext uri="{BB962C8B-B14F-4D97-AF65-F5344CB8AC3E}">
        <p14:creationId xmlns:p14="http://schemas.microsoft.com/office/powerpoint/2010/main" val="1407217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You wont have time to go into all the detail</a:t>
            </a:r>
            <a:r>
              <a:rPr lang="en-GB" sz="1200" b="1" i="0" kern="1200" baseline="0" dirty="0">
                <a:solidFill>
                  <a:schemeClr val="tx1"/>
                </a:solidFill>
                <a:effectLst/>
                <a:latin typeface="+mn-lt"/>
                <a:ea typeface="+mn-ea"/>
                <a:cs typeface="+mn-cs"/>
              </a:rPr>
              <a:t> below: keep it high level</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Ocean acidity:</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ocean absorbs around 30% of the annual anthropogenic emissions of CO</a:t>
            </a:r>
            <a:r>
              <a:rPr lang="en-GB" sz="1200" b="0" i="0" kern="1200" baseline="-25000" dirty="0">
                <a:solidFill>
                  <a:schemeClr val="tx1"/>
                </a:solidFill>
                <a:effectLst/>
                <a:latin typeface="+mn-lt"/>
                <a:ea typeface="+mn-ea"/>
                <a:cs typeface="+mn-cs"/>
              </a:rPr>
              <a:t>2</a:t>
            </a:r>
            <a:r>
              <a:rPr lang="en-GB" sz="1200" b="0" i="0" kern="1200" dirty="0">
                <a:solidFill>
                  <a:schemeClr val="tx1"/>
                </a:solidFill>
                <a:effectLst/>
                <a:latin typeface="+mn-lt"/>
                <a:ea typeface="+mn-ea"/>
                <a:cs typeface="+mn-cs"/>
              </a:rPr>
              <a:t>, thereby helping to alleviate additional warming. The ecological costs to the ocean, however, are high, as the absorbed CO</a:t>
            </a:r>
            <a:r>
              <a:rPr lang="en-GB" sz="1200" b="0" i="0" kern="1200" baseline="-25000" dirty="0">
                <a:solidFill>
                  <a:schemeClr val="tx1"/>
                </a:solidFill>
                <a:effectLst/>
                <a:latin typeface="+mn-lt"/>
                <a:ea typeface="+mn-ea"/>
                <a:cs typeface="+mn-cs"/>
              </a:rPr>
              <a:t>2</a:t>
            </a:r>
            <a:r>
              <a:rPr lang="en-GB" sz="1200" b="0" i="0" kern="1200" dirty="0">
                <a:solidFill>
                  <a:schemeClr val="tx1"/>
                </a:solidFill>
                <a:effectLst/>
                <a:latin typeface="+mn-lt"/>
                <a:ea typeface="+mn-ea"/>
                <a:cs typeface="+mn-cs"/>
              </a:rPr>
              <a:t> reacts with seawater and changes the acidity of the ocean. There has been an overall increase in acidity of 26% since the beginning of the industrial revolution.</a:t>
            </a:r>
          </a:p>
          <a:p>
            <a:endParaRPr lang="en-IE" dirty="0"/>
          </a:p>
          <a:p>
            <a:endParaRPr lang="en-IE" dirty="0"/>
          </a:p>
          <a:p>
            <a:r>
              <a:rPr lang="en-GB" sz="1200" b="1" i="0" kern="1200" dirty="0">
                <a:solidFill>
                  <a:schemeClr val="tx1"/>
                </a:solidFill>
                <a:effectLst/>
                <a:latin typeface="+mn-lt"/>
                <a:ea typeface="+mn-ea"/>
                <a:cs typeface="+mn-cs"/>
              </a:rPr>
              <a:t>Monitoring ocean carbon uptake and acidification</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Sustained ocean observations, especially of ocean acidification are vital for sustainable development. Ocean acidification has been recognized as vital to sustainable development by the United Nations and the Sustainable Development Goal (SDG) 14 and its indicator 14.3.1. Under the custodianship of the IOC of UNESCO, this indicator mandates measurement of average marine acidity (pH) at representative sampling sites globally.</a:t>
            </a:r>
          </a:p>
          <a:p>
            <a:r>
              <a:rPr lang="en-GB" sz="1200" b="0" i="0" kern="1200" dirty="0">
                <a:solidFill>
                  <a:schemeClr val="tx1"/>
                </a:solidFill>
                <a:effectLst/>
                <a:latin typeface="+mn-lt"/>
                <a:ea typeface="+mn-ea"/>
                <a:cs typeface="+mn-cs"/>
              </a:rPr>
              <a:t>Several JCOMM networks, such as ship based oceanographic measurements, multidisciplinary moorings, autonomous profiling floats and gliders, provide in situ ocean carbonate chemistry measurements, helping to sustain and expand global ocean acidification observations.</a:t>
            </a:r>
          </a:p>
          <a:p>
            <a:r>
              <a:rPr lang="en-GB" sz="1200" b="0" i="0" kern="1200" dirty="0">
                <a:solidFill>
                  <a:schemeClr val="tx1"/>
                </a:solidFill>
                <a:effectLst/>
                <a:latin typeface="+mn-lt"/>
                <a:ea typeface="+mn-ea"/>
                <a:cs typeface="+mn-cs"/>
              </a:rPr>
              <a:t>Coordinated and continuous monitoring of the global changes in ocean chemistry enable nations to report on the ocean acidification Global Climate Indicator, as well as the UN SDG target 14.3.</a:t>
            </a:r>
          </a:p>
          <a:p>
            <a:endParaRPr lang="en-GB" sz="1200" b="0" i="0" kern="1200" dirty="0">
              <a:solidFill>
                <a:schemeClr val="tx1"/>
              </a:solidFill>
              <a:effectLst/>
              <a:latin typeface="+mn-lt"/>
              <a:ea typeface="+mn-ea"/>
              <a:cs typeface="+mn-cs"/>
            </a:endParaRPr>
          </a:p>
          <a:p>
            <a:pPr marL="285750" indent="-285750">
              <a:buFont typeface="Arial" panose="020B0604020202020204" pitchFamily="34" charset="0"/>
              <a:buChar char="•"/>
            </a:pPr>
            <a:r>
              <a:rPr lang="en-GB" sz="1200" b="1" dirty="0">
                <a:latin typeface="Arial" panose="020B0604020202020204" pitchFamily="34" charset="0"/>
                <a:cs typeface="Arial" panose="020B0604020202020204" pitchFamily="34" charset="0"/>
              </a:rPr>
              <a:t>Ocean warming and acidification, loss of oxygen and changes in nutrient supplies, are already affecting the distribution and abundance of marine life in coastal areas, in the open ocean and at the sea floor </a:t>
            </a:r>
          </a:p>
          <a:p>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b="1" dirty="0">
                <a:latin typeface="Arial" panose="020B0604020202020204" pitchFamily="34" charset="0"/>
                <a:cs typeface="Arial" panose="020B0604020202020204" pitchFamily="34" charset="0"/>
              </a:rPr>
              <a:t>Interactions with other stressors </a:t>
            </a:r>
            <a:r>
              <a:rPr lang="en-GB" sz="1200" dirty="0">
                <a:latin typeface="Arial" panose="020B0604020202020204" pitchFamily="34" charset="0"/>
                <a:cs typeface="Arial" panose="020B0604020202020204" pitchFamily="34" charset="0"/>
              </a:rPr>
              <a:t>(e.g. temperature, toxic metals, oxygen and food supply) </a:t>
            </a:r>
            <a:r>
              <a:rPr lang="en-GB" sz="1200" b="1" dirty="0">
                <a:latin typeface="Arial" panose="020B0604020202020204" pitchFamily="34" charset="0"/>
                <a:cs typeface="Arial" panose="020B0604020202020204" pitchFamily="34" charset="0"/>
              </a:rPr>
              <a:t>and species-specific responses need to be considered to better understand impacts on ecosystems</a:t>
            </a:r>
            <a:r>
              <a:rPr lang="en-GB" sz="1200" dirty="0">
                <a:latin typeface="Arial" panose="020B0604020202020204" pitchFamily="34" charset="0"/>
                <a:cs typeface="Arial" panose="020B0604020202020204" pitchFamily="34" charset="0"/>
              </a:rPr>
              <a:t>. </a:t>
            </a:r>
          </a:p>
          <a:p>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b="1" dirty="0">
                <a:latin typeface="Arial" panose="020B0604020202020204" pitchFamily="34" charset="0"/>
                <a:cs typeface="Arial" panose="020B0604020202020204" pitchFamily="34" charset="0"/>
              </a:rPr>
              <a:t>Long-term ocean measurements are essential to understand how ocean pH varies over months to decades</a:t>
            </a:r>
            <a:r>
              <a:rPr lang="en-GB" sz="1200" dirty="0">
                <a:latin typeface="Arial" panose="020B0604020202020204" pitchFamily="34" charset="0"/>
                <a:cs typeface="Arial" panose="020B0604020202020204" pitchFamily="34" charset="0"/>
              </a:rPr>
              <a:t>. The biological impacts of ocean acidification (for ecosystems, fisheries and aquaculture) not only depend on site-specific physical and chemical conditions, but also species physiology, adaptive capacity, food availability and occurrence of other stressors</a:t>
            </a:r>
            <a:endParaRPr lang="en-GB" sz="1200" b="0" i="0" kern="120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E0A4461F-889A-47F4-9928-99A917686164}" type="slidenum">
              <a:rPr lang="en-IE" smtClean="0"/>
              <a:t>8</a:t>
            </a:fld>
            <a:endParaRPr lang="en-IE"/>
          </a:p>
        </p:txBody>
      </p:sp>
    </p:spTree>
    <p:extLst>
      <p:ext uri="{BB962C8B-B14F-4D97-AF65-F5344CB8AC3E}">
        <p14:creationId xmlns:p14="http://schemas.microsoft.com/office/powerpoint/2010/main" val="1393239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You wont have time to go into all the detail</a:t>
            </a:r>
            <a:r>
              <a:rPr lang="en-GB" sz="1200" b="1" i="0" kern="1200" baseline="0" dirty="0">
                <a:solidFill>
                  <a:schemeClr val="tx1"/>
                </a:solidFill>
                <a:effectLst/>
                <a:latin typeface="+mn-lt"/>
                <a:ea typeface="+mn-ea"/>
                <a:cs typeface="+mn-cs"/>
              </a:rPr>
              <a:t> below: keep it high level</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Ocean acidity:</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ocean absorbs around 30% of the annual anthropogenic emissions of CO</a:t>
            </a:r>
            <a:r>
              <a:rPr lang="en-GB" sz="1200" b="0" i="0" kern="1200" baseline="-25000" dirty="0">
                <a:solidFill>
                  <a:schemeClr val="tx1"/>
                </a:solidFill>
                <a:effectLst/>
                <a:latin typeface="+mn-lt"/>
                <a:ea typeface="+mn-ea"/>
                <a:cs typeface="+mn-cs"/>
              </a:rPr>
              <a:t>2</a:t>
            </a:r>
            <a:r>
              <a:rPr lang="en-GB" sz="1200" b="0" i="0" kern="1200" dirty="0">
                <a:solidFill>
                  <a:schemeClr val="tx1"/>
                </a:solidFill>
                <a:effectLst/>
                <a:latin typeface="+mn-lt"/>
                <a:ea typeface="+mn-ea"/>
                <a:cs typeface="+mn-cs"/>
              </a:rPr>
              <a:t>, thereby helping to alleviate additional warming. The ecological costs to the ocean, however, are high, as the absorbed CO</a:t>
            </a:r>
            <a:r>
              <a:rPr lang="en-GB" sz="1200" b="0" i="0" kern="1200" baseline="-25000" dirty="0">
                <a:solidFill>
                  <a:schemeClr val="tx1"/>
                </a:solidFill>
                <a:effectLst/>
                <a:latin typeface="+mn-lt"/>
                <a:ea typeface="+mn-ea"/>
                <a:cs typeface="+mn-cs"/>
              </a:rPr>
              <a:t>2</a:t>
            </a:r>
            <a:r>
              <a:rPr lang="en-GB" sz="1200" b="0" i="0" kern="1200" dirty="0">
                <a:solidFill>
                  <a:schemeClr val="tx1"/>
                </a:solidFill>
                <a:effectLst/>
                <a:latin typeface="+mn-lt"/>
                <a:ea typeface="+mn-ea"/>
                <a:cs typeface="+mn-cs"/>
              </a:rPr>
              <a:t> reacts with seawater and changes the acidity of the ocean. There has been an overall increase in acidity of 26% since the beginning of the industrial revolution.</a:t>
            </a:r>
          </a:p>
          <a:p>
            <a:endParaRPr lang="en-IE" dirty="0"/>
          </a:p>
          <a:p>
            <a:endParaRPr lang="en-IE" dirty="0"/>
          </a:p>
          <a:p>
            <a:r>
              <a:rPr lang="en-GB" sz="1200" b="1" i="0" kern="1200" dirty="0">
                <a:solidFill>
                  <a:schemeClr val="tx1"/>
                </a:solidFill>
                <a:effectLst/>
                <a:latin typeface="+mn-lt"/>
                <a:ea typeface="+mn-ea"/>
                <a:cs typeface="+mn-cs"/>
              </a:rPr>
              <a:t>Monitoring ocean carbon uptake and acidification</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Sustained ocean observations, especially of ocean acidification are vital for sustainable development. Ocean acidification has been recognized as vital to sustainable development by the United Nations and the Sustainable Development Goal (SDG) 14 and its indicator 14.3.1. Under the custodianship of the IOC of UNESCO, this indicator mandates measurement of average marine acidity (pH) at representative sampling sites globally.</a:t>
            </a:r>
          </a:p>
          <a:p>
            <a:r>
              <a:rPr lang="en-GB" sz="1200" b="0" i="0" kern="1200" dirty="0">
                <a:solidFill>
                  <a:schemeClr val="tx1"/>
                </a:solidFill>
                <a:effectLst/>
                <a:latin typeface="+mn-lt"/>
                <a:ea typeface="+mn-ea"/>
                <a:cs typeface="+mn-cs"/>
              </a:rPr>
              <a:t>Several JCOMM networks, such as ship based oceanographic measurements, multidisciplinary moorings, autonomous profiling floats and gliders, provide in situ ocean carbonate chemistry measurements, helping to sustain and expand global ocean acidification observations.</a:t>
            </a:r>
          </a:p>
          <a:p>
            <a:r>
              <a:rPr lang="en-GB" sz="1200" b="0" i="0" kern="1200" dirty="0">
                <a:solidFill>
                  <a:schemeClr val="tx1"/>
                </a:solidFill>
                <a:effectLst/>
                <a:latin typeface="+mn-lt"/>
                <a:ea typeface="+mn-ea"/>
                <a:cs typeface="+mn-cs"/>
              </a:rPr>
              <a:t>Coordinated and continuous monitoring of the global changes in ocean chemistry enable nations to report on the ocean acidification Global Climate Indicator, as well as the UN SDG target 14.3.</a:t>
            </a:r>
          </a:p>
          <a:p>
            <a:endParaRPr lang="en-GB" sz="1200" b="0" i="0" kern="1200" dirty="0">
              <a:solidFill>
                <a:schemeClr val="tx1"/>
              </a:solidFill>
              <a:effectLst/>
              <a:latin typeface="+mn-lt"/>
              <a:ea typeface="+mn-ea"/>
              <a:cs typeface="+mn-cs"/>
            </a:endParaRPr>
          </a:p>
          <a:p>
            <a:pPr marL="285750" indent="-285750">
              <a:buFont typeface="Arial" panose="020B0604020202020204" pitchFamily="34" charset="0"/>
              <a:buChar char="•"/>
            </a:pPr>
            <a:r>
              <a:rPr lang="en-GB" sz="1200" b="1" dirty="0">
                <a:latin typeface="Arial" panose="020B0604020202020204" pitchFamily="34" charset="0"/>
                <a:cs typeface="Arial" panose="020B0604020202020204" pitchFamily="34" charset="0"/>
              </a:rPr>
              <a:t>Ocean warming and acidification, loss of oxygen and changes in nutrient supplies, are already affecting the distribution and abundance of marine life in coastal areas, in the open ocean and at the sea floor </a:t>
            </a:r>
          </a:p>
          <a:p>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b="1" dirty="0">
                <a:latin typeface="Arial" panose="020B0604020202020204" pitchFamily="34" charset="0"/>
                <a:cs typeface="Arial" panose="020B0604020202020204" pitchFamily="34" charset="0"/>
              </a:rPr>
              <a:t>Interactions with other stressors </a:t>
            </a:r>
            <a:r>
              <a:rPr lang="en-GB" sz="1200" dirty="0">
                <a:latin typeface="Arial" panose="020B0604020202020204" pitchFamily="34" charset="0"/>
                <a:cs typeface="Arial" panose="020B0604020202020204" pitchFamily="34" charset="0"/>
              </a:rPr>
              <a:t>(e.g. temperature, toxic metals, oxygen and food supply) </a:t>
            </a:r>
            <a:r>
              <a:rPr lang="en-GB" sz="1200" b="1" dirty="0">
                <a:latin typeface="Arial" panose="020B0604020202020204" pitchFamily="34" charset="0"/>
                <a:cs typeface="Arial" panose="020B0604020202020204" pitchFamily="34" charset="0"/>
              </a:rPr>
              <a:t>and species-specific responses need to be considered to better understand impacts on ecosystems</a:t>
            </a:r>
            <a:r>
              <a:rPr lang="en-GB" sz="1200" dirty="0">
                <a:latin typeface="Arial" panose="020B0604020202020204" pitchFamily="34" charset="0"/>
                <a:cs typeface="Arial" panose="020B0604020202020204" pitchFamily="34" charset="0"/>
              </a:rPr>
              <a:t>. </a:t>
            </a:r>
          </a:p>
          <a:p>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b="1" dirty="0">
                <a:latin typeface="Arial" panose="020B0604020202020204" pitchFamily="34" charset="0"/>
                <a:cs typeface="Arial" panose="020B0604020202020204" pitchFamily="34" charset="0"/>
              </a:rPr>
              <a:t>Long-term ocean measurements are essential to understand how ocean pH varies over months to decades</a:t>
            </a:r>
            <a:r>
              <a:rPr lang="en-GB" sz="1200" dirty="0">
                <a:latin typeface="Arial" panose="020B0604020202020204" pitchFamily="34" charset="0"/>
                <a:cs typeface="Arial" panose="020B0604020202020204" pitchFamily="34" charset="0"/>
              </a:rPr>
              <a:t>. The biological impacts of ocean acidification (for ecosystems, fisheries and aquaculture) not only depend on site-specific physical and chemical conditions, but also species physiology, adaptive capacity, food availability and occurrence of other stressors</a:t>
            </a:r>
            <a:endParaRPr lang="en-GB" sz="1200" b="0" i="0" kern="120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E0A4461F-889A-47F4-9928-99A917686164}" type="slidenum">
              <a:rPr lang="en-IE" smtClean="0"/>
              <a:t>9</a:t>
            </a:fld>
            <a:endParaRPr lang="en-IE"/>
          </a:p>
        </p:txBody>
      </p:sp>
    </p:spTree>
    <p:extLst>
      <p:ext uri="{BB962C8B-B14F-4D97-AF65-F5344CB8AC3E}">
        <p14:creationId xmlns:p14="http://schemas.microsoft.com/office/powerpoint/2010/main" val="3798961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already observing changes in the distribution and abundance of some</a:t>
            </a:r>
            <a:r>
              <a:rPr lang="en-US" baseline="0" dirty="0"/>
              <a:t> of our key fish species. We are seeing decreases in cold water species like herring and cod and increases in warm water species like hake. A very cursory view could be that we will be eating exotic new species as our climate warms, like the picture on the left shows. We need to understand the implications of such changes in key fisheries in our waters so that we can provide the best management advice to fishers in the future.</a:t>
            </a:r>
            <a:endParaRPr lang="en-IE" dirty="0"/>
          </a:p>
        </p:txBody>
      </p:sp>
      <p:sp>
        <p:nvSpPr>
          <p:cNvPr id="4" name="Slide Number Placeholder 3"/>
          <p:cNvSpPr>
            <a:spLocks noGrp="1"/>
          </p:cNvSpPr>
          <p:nvPr>
            <p:ph type="sldNum" sz="quarter" idx="10"/>
          </p:nvPr>
        </p:nvSpPr>
        <p:spPr/>
        <p:txBody>
          <a:bodyPr/>
          <a:lstStyle/>
          <a:p>
            <a:fld id="{E0A4461F-889A-47F4-9928-99A917686164}" type="slidenum">
              <a:rPr lang="en-IE" smtClean="0"/>
              <a:t>10</a:t>
            </a:fld>
            <a:endParaRPr lang="en-IE"/>
          </a:p>
        </p:txBody>
      </p:sp>
    </p:spTree>
    <p:extLst>
      <p:ext uri="{BB962C8B-B14F-4D97-AF65-F5344CB8AC3E}">
        <p14:creationId xmlns:p14="http://schemas.microsoft.com/office/powerpoint/2010/main" val="1479427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already observing changes in the distribution and abundance of some</a:t>
            </a:r>
            <a:r>
              <a:rPr lang="en-US" baseline="0" dirty="0"/>
              <a:t> of our key fish species. We are seeing decreases in cold water species like herring and cod and increases in warm water species like hake. A very cursory view could be that we will be eating exotic new species as our climate warms, like the picture on the left shows. We need to understand the implications of such changes in key fisheries in our waters so that we can provide the best management advice to fishers in the future.</a:t>
            </a:r>
            <a:endParaRPr lang="en-IE" dirty="0"/>
          </a:p>
        </p:txBody>
      </p:sp>
      <p:sp>
        <p:nvSpPr>
          <p:cNvPr id="4" name="Slide Number Placeholder 3"/>
          <p:cNvSpPr>
            <a:spLocks noGrp="1"/>
          </p:cNvSpPr>
          <p:nvPr>
            <p:ph type="sldNum" sz="quarter" idx="10"/>
          </p:nvPr>
        </p:nvSpPr>
        <p:spPr/>
        <p:txBody>
          <a:bodyPr/>
          <a:lstStyle/>
          <a:p>
            <a:fld id="{E0A4461F-889A-47F4-9928-99A917686164}" type="slidenum">
              <a:rPr lang="en-IE" smtClean="0"/>
              <a:t>11</a:t>
            </a:fld>
            <a:endParaRPr lang="en-IE"/>
          </a:p>
        </p:txBody>
      </p:sp>
    </p:spTree>
    <p:extLst>
      <p:ext uri="{BB962C8B-B14F-4D97-AF65-F5344CB8AC3E}">
        <p14:creationId xmlns:p14="http://schemas.microsoft.com/office/powerpoint/2010/main" val="33889796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A close-up of a black background&#10;&#10;Description automatically generated">
            <a:extLst>
              <a:ext uri="{FF2B5EF4-FFF2-40B4-BE49-F238E27FC236}">
                <a16:creationId xmlns:a16="http://schemas.microsoft.com/office/drawing/2014/main" id="{860870C7-DDBC-E339-9E00-2CB418D298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57107" y="301295"/>
            <a:ext cx="2405854" cy="596588"/>
          </a:xfrm>
          <a:prstGeom prst="rect">
            <a:avLst/>
          </a:prstGeom>
        </p:spPr>
      </p:pic>
      <p:sp>
        <p:nvSpPr>
          <p:cNvPr id="12" name="Text Placeholder 12">
            <a:extLst>
              <a:ext uri="{FF2B5EF4-FFF2-40B4-BE49-F238E27FC236}">
                <a16:creationId xmlns:a16="http://schemas.microsoft.com/office/drawing/2014/main" id="{333E47F5-7638-3BBE-B375-BBCEAE3D305F}"/>
              </a:ext>
            </a:extLst>
          </p:cNvPr>
          <p:cNvSpPr>
            <a:spLocks noGrp="1"/>
          </p:cNvSpPr>
          <p:nvPr>
            <p:ph type="body" sz="quarter" idx="10" hasCustomPrompt="1"/>
          </p:nvPr>
        </p:nvSpPr>
        <p:spPr>
          <a:xfrm>
            <a:off x="1068870" y="2248564"/>
            <a:ext cx="4191000" cy="923330"/>
          </a:xfrm>
          <a:prstGeom prst="rect">
            <a:avLst/>
          </a:prstGeom>
        </p:spPr>
        <p:txBody>
          <a:bodyPr/>
          <a:lstStyle>
            <a:lvl1pPr>
              <a:defRPr sz="6000" b="0">
                <a:solidFill>
                  <a:schemeClr val="bg1"/>
                </a:solidFill>
                <a:latin typeface="DINPro-Light" panose="020B0504020101010102" pitchFamily="34" charset="0"/>
              </a:defRPr>
            </a:lvl1pPr>
          </a:lstStyle>
          <a:p>
            <a:pPr lvl="0"/>
            <a:r>
              <a:rPr lang="en-GB" dirty="0"/>
              <a:t>BIG TITLE</a:t>
            </a:r>
            <a:endParaRPr lang="en-US" dirty="0"/>
          </a:p>
        </p:txBody>
      </p:sp>
      <p:sp>
        <p:nvSpPr>
          <p:cNvPr id="13" name="Text Placeholder 4">
            <a:extLst>
              <a:ext uri="{FF2B5EF4-FFF2-40B4-BE49-F238E27FC236}">
                <a16:creationId xmlns:a16="http://schemas.microsoft.com/office/drawing/2014/main" id="{F7295E9B-70F1-8D1D-4774-46509D82F1A8}"/>
              </a:ext>
            </a:extLst>
          </p:cNvPr>
          <p:cNvSpPr>
            <a:spLocks noGrp="1"/>
          </p:cNvSpPr>
          <p:nvPr>
            <p:ph type="body" sz="quarter" idx="11" hasCustomPrompt="1"/>
          </p:nvPr>
        </p:nvSpPr>
        <p:spPr>
          <a:xfrm>
            <a:off x="1072499" y="3171894"/>
            <a:ext cx="4191000" cy="615553"/>
          </a:xfrm>
          <a:prstGeom prst="rect">
            <a:avLst/>
          </a:prstGeom>
        </p:spPr>
        <p:txBody>
          <a:bodyPr/>
          <a:lstStyle>
            <a:lvl1pPr>
              <a:defRPr sz="4000">
                <a:solidFill>
                  <a:schemeClr val="bg1"/>
                </a:solidFill>
                <a:latin typeface="DIN Alternate" panose="020B0500000000000000" pitchFamily="34" charset="77"/>
              </a:defRPr>
            </a:lvl1pPr>
            <a:lvl2pPr>
              <a:defRPr sz="2400">
                <a:latin typeface="DINPro-Light" panose="020B0504020101010102" pitchFamily="34" charset="0"/>
              </a:defRPr>
            </a:lvl2pPr>
            <a:lvl3pPr>
              <a:defRPr sz="2400">
                <a:latin typeface="DINPro-Light" panose="020B0504020101010102" pitchFamily="34" charset="0"/>
              </a:defRPr>
            </a:lvl3pPr>
            <a:lvl4pPr>
              <a:defRPr sz="2400">
                <a:latin typeface="DINPro-Light" panose="020B0504020101010102" pitchFamily="34" charset="0"/>
              </a:defRPr>
            </a:lvl4pPr>
            <a:lvl5pPr>
              <a:defRPr sz="2400">
                <a:latin typeface="DINPro-Light" panose="020B0504020101010102" pitchFamily="34" charset="0"/>
              </a:defRPr>
            </a:lvl5pPr>
          </a:lstStyle>
          <a:p>
            <a:pPr lvl="0"/>
            <a:r>
              <a:rPr lang="en-GB" dirty="0"/>
              <a:t>Click to edit Text</a:t>
            </a:r>
            <a:endParaRPr lang="en-US" dirty="0"/>
          </a:p>
        </p:txBody>
      </p:sp>
      <p:sp>
        <p:nvSpPr>
          <p:cNvPr id="14" name="Text Placeholder 4">
            <a:extLst>
              <a:ext uri="{FF2B5EF4-FFF2-40B4-BE49-F238E27FC236}">
                <a16:creationId xmlns:a16="http://schemas.microsoft.com/office/drawing/2014/main" id="{789F1E11-7C61-141F-745C-4F686FC57EC9}"/>
              </a:ext>
            </a:extLst>
          </p:cNvPr>
          <p:cNvSpPr>
            <a:spLocks noGrp="1"/>
          </p:cNvSpPr>
          <p:nvPr>
            <p:ph type="body" sz="quarter" idx="12" hasCustomPrompt="1"/>
          </p:nvPr>
        </p:nvSpPr>
        <p:spPr>
          <a:xfrm>
            <a:off x="1072499" y="6019800"/>
            <a:ext cx="4191000" cy="307777"/>
          </a:xfrm>
          <a:prstGeom prst="rect">
            <a:avLst/>
          </a:prstGeom>
        </p:spPr>
        <p:txBody>
          <a:bodyPr/>
          <a:lstStyle>
            <a:lvl1pPr>
              <a:defRPr sz="2000">
                <a:solidFill>
                  <a:schemeClr val="bg1"/>
                </a:solidFill>
                <a:latin typeface="DIN Alternate" panose="020B0500000000000000" pitchFamily="34" charset="77"/>
              </a:defRPr>
            </a:lvl1pPr>
            <a:lvl2pPr>
              <a:defRPr sz="2400">
                <a:latin typeface="DINPro-Light" panose="020B0504020101010102" pitchFamily="34" charset="0"/>
              </a:defRPr>
            </a:lvl2pPr>
            <a:lvl3pPr>
              <a:defRPr sz="2400">
                <a:latin typeface="DINPro-Light" panose="020B0504020101010102" pitchFamily="34" charset="0"/>
              </a:defRPr>
            </a:lvl3pPr>
            <a:lvl4pPr>
              <a:defRPr sz="2400">
                <a:latin typeface="DINPro-Light" panose="020B0504020101010102" pitchFamily="34" charset="0"/>
              </a:defRPr>
            </a:lvl4pPr>
            <a:lvl5pPr>
              <a:defRPr sz="2400">
                <a:latin typeface="DINPro-Light" panose="020B0504020101010102" pitchFamily="34" charset="0"/>
              </a:defRPr>
            </a:lvl5pPr>
          </a:lstStyle>
          <a:p>
            <a:pPr lvl="0"/>
            <a:r>
              <a:rPr lang="en-GB" dirty="0"/>
              <a:t>Presenter Name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a:blip r:embed="rId2"/>
          <a:stretch>
            <a:fillRect/>
          </a:stretch>
        </a:blipFill>
        <a:effectLst/>
      </p:bgPr>
    </p:bg>
    <p:spTree>
      <p:nvGrpSpPr>
        <p:cNvPr id="1" name=""/>
        <p:cNvGrpSpPr/>
        <p:nvPr/>
      </p:nvGrpSpPr>
      <p:grpSpPr>
        <a:xfrm>
          <a:off x="0" y="0"/>
          <a:ext cx="0" cy="0"/>
          <a:chOff x="0" y="0"/>
          <a:chExt cx="0" cy="0"/>
        </a:xfrm>
      </p:grpSpPr>
      <p:pic>
        <p:nvPicPr>
          <p:cNvPr id="10" name="Picture 9" descr="A close-up of a black background&#10;&#10;Description automatically generated">
            <a:extLst>
              <a:ext uri="{FF2B5EF4-FFF2-40B4-BE49-F238E27FC236}">
                <a16:creationId xmlns:a16="http://schemas.microsoft.com/office/drawing/2014/main" id="{33B8DEA6-D4CB-B211-8199-6C568741C9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57107" y="301295"/>
            <a:ext cx="2405854" cy="596588"/>
          </a:xfrm>
          <a:prstGeom prst="rect">
            <a:avLst/>
          </a:prstGeom>
        </p:spPr>
      </p:pic>
      <p:sp>
        <p:nvSpPr>
          <p:cNvPr id="13" name="Text Placeholder 12">
            <a:extLst>
              <a:ext uri="{FF2B5EF4-FFF2-40B4-BE49-F238E27FC236}">
                <a16:creationId xmlns:a16="http://schemas.microsoft.com/office/drawing/2014/main" id="{461F956D-CB1D-27A4-E564-019DB09D4EA4}"/>
              </a:ext>
            </a:extLst>
          </p:cNvPr>
          <p:cNvSpPr>
            <a:spLocks noGrp="1"/>
          </p:cNvSpPr>
          <p:nvPr>
            <p:ph type="body" sz="quarter" idx="10" hasCustomPrompt="1"/>
          </p:nvPr>
        </p:nvSpPr>
        <p:spPr>
          <a:xfrm>
            <a:off x="635299" y="762187"/>
            <a:ext cx="4191000" cy="615553"/>
          </a:xfrm>
          <a:prstGeom prst="rect">
            <a:avLst/>
          </a:prstGeom>
        </p:spPr>
        <p:txBody>
          <a:bodyPr/>
          <a:lstStyle>
            <a:lvl1pPr>
              <a:defRPr sz="4000" b="0">
                <a:solidFill>
                  <a:srgbClr val="2E315F"/>
                </a:solidFill>
                <a:latin typeface="DINPro-Light" panose="020B0504020101010102" pitchFamily="34" charset="0"/>
              </a:defRPr>
            </a:lvl1pPr>
          </a:lstStyle>
          <a:p>
            <a:pPr lvl="0"/>
            <a:r>
              <a:rPr lang="en-GB" dirty="0"/>
              <a:t>TITLE GOES HERE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A close-up of a black background&#10;&#10;Description automatically generated">
            <a:extLst>
              <a:ext uri="{FF2B5EF4-FFF2-40B4-BE49-F238E27FC236}">
                <a16:creationId xmlns:a16="http://schemas.microsoft.com/office/drawing/2014/main" id="{33B8DEA6-D4CB-B211-8199-6C568741C9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57107" y="301295"/>
            <a:ext cx="2405854" cy="596588"/>
          </a:xfrm>
          <a:prstGeom prst="rect">
            <a:avLst/>
          </a:prstGeom>
        </p:spPr>
      </p:pic>
      <p:sp>
        <p:nvSpPr>
          <p:cNvPr id="13" name="Text Placeholder 12">
            <a:extLst>
              <a:ext uri="{FF2B5EF4-FFF2-40B4-BE49-F238E27FC236}">
                <a16:creationId xmlns:a16="http://schemas.microsoft.com/office/drawing/2014/main" id="{461F956D-CB1D-27A4-E564-019DB09D4EA4}"/>
              </a:ext>
            </a:extLst>
          </p:cNvPr>
          <p:cNvSpPr>
            <a:spLocks noGrp="1"/>
          </p:cNvSpPr>
          <p:nvPr>
            <p:ph type="body" sz="quarter" idx="10" hasCustomPrompt="1"/>
          </p:nvPr>
        </p:nvSpPr>
        <p:spPr>
          <a:xfrm>
            <a:off x="635299" y="762187"/>
            <a:ext cx="4191000" cy="615553"/>
          </a:xfrm>
          <a:prstGeom prst="rect">
            <a:avLst/>
          </a:prstGeom>
        </p:spPr>
        <p:txBody>
          <a:bodyPr/>
          <a:lstStyle>
            <a:lvl1pPr>
              <a:defRPr sz="4000" b="0">
                <a:solidFill>
                  <a:srgbClr val="2E315F"/>
                </a:solidFill>
                <a:latin typeface="DINPro-Light" panose="020B0504020101010102" pitchFamily="34" charset="0"/>
              </a:defRPr>
            </a:lvl1pPr>
          </a:lstStyle>
          <a:p>
            <a:pPr lvl="0"/>
            <a:r>
              <a:rPr lang="en-GB" dirty="0"/>
              <a:t>TITLE GOES HERE</a:t>
            </a:r>
            <a:endParaRPr lang="en-US" dirty="0"/>
          </a:p>
        </p:txBody>
      </p:sp>
    </p:spTree>
    <p:extLst>
      <p:ext uri="{BB962C8B-B14F-4D97-AF65-F5344CB8AC3E}">
        <p14:creationId xmlns:p14="http://schemas.microsoft.com/office/powerpoint/2010/main" val="3548159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A close-up of a black background&#10;&#10;Description automatically generated">
            <a:extLst>
              <a:ext uri="{FF2B5EF4-FFF2-40B4-BE49-F238E27FC236}">
                <a16:creationId xmlns:a16="http://schemas.microsoft.com/office/drawing/2014/main" id="{33B8DEA6-D4CB-B211-8199-6C568741C9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57107" y="301295"/>
            <a:ext cx="2405854" cy="596588"/>
          </a:xfrm>
          <a:prstGeom prst="rect">
            <a:avLst/>
          </a:prstGeom>
        </p:spPr>
      </p:pic>
      <p:sp>
        <p:nvSpPr>
          <p:cNvPr id="13" name="Text Placeholder 12">
            <a:extLst>
              <a:ext uri="{FF2B5EF4-FFF2-40B4-BE49-F238E27FC236}">
                <a16:creationId xmlns:a16="http://schemas.microsoft.com/office/drawing/2014/main" id="{461F956D-CB1D-27A4-E564-019DB09D4EA4}"/>
              </a:ext>
            </a:extLst>
          </p:cNvPr>
          <p:cNvSpPr>
            <a:spLocks noGrp="1"/>
          </p:cNvSpPr>
          <p:nvPr>
            <p:ph type="body" sz="quarter" idx="10" hasCustomPrompt="1"/>
          </p:nvPr>
        </p:nvSpPr>
        <p:spPr>
          <a:xfrm>
            <a:off x="635299" y="1004501"/>
            <a:ext cx="4191000" cy="923330"/>
          </a:xfrm>
          <a:prstGeom prst="rect">
            <a:avLst/>
          </a:prstGeom>
        </p:spPr>
        <p:txBody>
          <a:bodyPr/>
          <a:lstStyle>
            <a:lvl1pPr>
              <a:defRPr sz="6000" b="0">
                <a:solidFill>
                  <a:srgbClr val="80BE9F"/>
                </a:solidFill>
                <a:latin typeface="DINPro-Light" panose="020B0504020101010102" pitchFamily="34" charset="0"/>
              </a:defRPr>
            </a:lvl1pPr>
          </a:lstStyle>
          <a:p>
            <a:pPr lvl="0"/>
            <a:r>
              <a:rPr lang="en-GB" dirty="0"/>
              <a:t>BIG TITLE</a:t>
            </a:r>
            <a:endParaRPr lang="en-US" dirty="0"/>
          </a:p>
        </p:txBody>
      </p:sp>
      <p:sp>
        <p:nvSpPr>
          <p:cNvPr id="5" name="Text Placeholder 4">
            <a:extLst>
              <a:ext uri="{FF2B5EF4-FFF2-40B4-BE49-F238E27FC236}">
                <a16:creationId xmlns:a16="http://schemas.microsoft.com/office/drawing/2014/main" id="{F0EBA015-E066-D562-429A-A4B9E843955C}"/>
              </a:ext>
            </a:extLst>
          </p:cNvPr>
          <p:cNvSpPr>
            <a:spLocks noGrp="1"/>
          </p:cNvSpPr>
          <p:nvPr>
            <p:ph type="body" sz="quarter" idx="11" hasCustomPrompt="1"/>
          </p:nvPr>
        </p:nvSpPr>
        <p:spPr>
          <a:xfrm>
            <a:off x="635000" y="2286000"/>
            <a:ext cx="4191000" cy="369332"/>
          </a:xfrm>
          <a:prstGeom prst="rect">
            <a:avLst/>
          </a:prstGeom>
        </p:spPr>
        <p:txBody>
          <a:bodyPr/>
          <a:lstStyle>
            <a:lvl1pPr>
              <a:defRPr sz="2400">
                <a:latin typeface="DINPro-Light" panose="020B0504020101010102" pitchFamily="34" charset="0"/>
              </a:defRPr>
            </a:lvl1pPr>
            <a:lvl2pPr>
              <a:defRPr sz="2400">
                <a:latin typeface="DINPro-Light" panose="020B0504020101010102" pitchFamily="34" charset="0"/>
              </a:defRPr>
            </a:lvl2pPr>
            <a:lvl3pPr>
              <a:defRPr sz="2400">
                <a:latin typeface="DINPro-Light" panose="020B0504020101010102" pitchFamily="34" charset="0"/>
              </a:defRPr>
            </a:lvl3pPr>
            <a:lvl4pPr>
              <a:defRPr sz="2400">
                <a:latin typeface="DINPro-Light" panose="020B0504020101010102" pitchFamily="34" charset="0"/>
              </a:defRPr>
            </a:lvl4pPr>
            <a:lvl5pPr>
              <a:defRPr sz="2400">
                <a:latin typeface="DINPro-Light" panose="020B0504020101010102" pitchFamily="34" charset="0"/>
              </a:defRPr>
            </a:lvl5pPr>
          </a:lstStyle>
          <a:p>
            <a:pPr lvl="0"/>
            <a:r>
              <a:rPr lang="en-GB" dirty="0"/>
              <a:t>Large Text</a:t>
            </a:r>
            <a:endParaRPr lang="en-US" dirty="0"/>
          </a:p>
        </p:txBody>
      </p:sp>
      <p:sp>
        <p:nvSpPr>
          <p:cNvPr id="7" name="Text Placeholder 6">
            <a:extLst>
              <a:ext uri="{FF2B5EF4-FFF2-40B4-BE49-F238E27FC236}">
                <a16:creationId xmlns:a16="http://schemas.microsoft.com/office/drawing/2014/main" id="{85B6F00E-CE60-38B9-584D-163B375FAD71}"/>
              </a:ext>
            </a:extLst>
          </p:cNvPr>
          <p:cNvSpPr>
            <a:spLocks noGrp="1"/>
          </p:cNvSpPr>
          <p:nvPr>
            <p:ph type="body" sz="quarter" idx="12" hasCustomPrompt="1"/>
          </p:nvPr>
        </p:nvSpPr>
        <p:spPr>
          <a:xfrm>
            <a:off x="635000" y="2895600"/>
            <a:ext cx="4318000" cy="276486"/>
          </a:xfrm>
        </p:spPr>
        <p:txBody>
          <a:bodyPr/>
          <a:lstStyle>
            <a:lvl1pPr>
              <a:lnSpc>
                <a:spcPts val="2400"/>
              </a:lnSpc>
              <a:defRPr sz="1600" b="1">
                <a:latin typeface="DIN Alternate" panose="020B0500000000000000" pitchFamily="34" charset="77"/>
              </a:defRPr>
            </a:lvl1pPr>
            <a:lvl2pPr>
              <a:lnSpc>
                <a:spcPts val="2400"/>
              </a:lnSpc>
              <a:defRPr sz="1600">
                <a:latin typeface="DINPro-Light" panose="020B0504020101010102" pitchFamily="34" charset="0"/>
              </a:defRPr>
            </a:lvl2pPr>
            <a:lvl3pPr>
              <a:lnSpc>
                <a:spcPts val="2400"/>
              </a:lnSpc>
              <a:defRPr sz="1600">
                <a:latin typeface="DINPro-Light" panose="020B0504020101010102" pitchFamily="34" charset="0"/>
              </a:defRPr>
            </a:lvl3pPr>
            <a:lvl4pPr>
              <a:lnSpc>
                <a:spcPts val="2400"/>
              </a:lnSpc>
              <a:defRPr sz="1600">
                <a:latin typeface="DINPro-Light" panose="020B0504020101010102" pitchFamily="34" charset="0"/>
              </a:defRPr>
            </a:lvl4pPr>
            <a:lvl5pPr>
              <a:lnSpc>
                <a:spcPts val="2400"/>
              </a:lnSpc>
              <a:defRPr sz="1600">
                <a:latin typeface="DINPro-Light" panose="020B0504020101010102" pitchFamily="34" charset="0"/>
              </a:defRPr>
            </a:lvl5pPr>
          </a:lstStyle>
          <a:p>
            <a:pPr lvl="0"/>
            <a:r>
              <a:rPr lang="en-GB" dirty="0"/>
              <a:t>Bold Subheading</a:t>
            </a:r>
            <a:endParaRPr lang="en-US" dirty="0"/>
          </a:p>
        </p:txBody>
      </p:sp>
      <p:sp>
        <p:nvSpPr>
          <p:cNvPr id="8" name="Text Placeholder 6">
            <a:extLst>
              <a:ext uri="{FF2B5EF4-FFF2-40B4-BE49-F238E27FC236}">
                <a16:creationId xmlns:a16="http://schemas.microsoft.com/office/drawing/2014/main" id="{1C3EB3CB-8425-8853-BF7A-4CBAE6AA3147}"/>
              </a:ext>
            </a:extLst>
          </p:cNvPr>
          <p:cNvSpPr>
            <a:spLocks noGrp="1"/>
          </p:cNvSpPr>
          <p:nvPr>
            <p:ph type="body" sz="quarter" idx="13" hasCustomPrompt="1"/>
          </p:nvPr>
        </p:nvSpPr>
        <p:spPr>
          <a:xfrm>
            <a:off x="635000" y="3323771"/>
            <a:ext cx="4318000" cy="276486"/>
          </a:xfrm>
        </p:spPr>
        <p:txBody>
          <a:bodyPr/>
          <a:lstStyle>
            <a:lvl1pPr>
              <a:lnSpc>
                <a:spcPts val="2400"/>
              </a:lnSpc>
              <a:defRPr sz="1600" b="0">
                <a:latin typeface="DINPro-Light" panose="020B0504020101010102" pitchFamily="34" charset="0"/>
              </a:defRPr>
            </a:lvl1pPr>
            <a:lvl2pPr>
              <a:lnSpc>
                <a:spcPts val="2400"/>
              </a:lnSpc>
              <a:defRPr sz="1600">
                <a:latin typeface="DINPro-Light" panose="020B0504020101010102" pitchFamily="34" charset="0"/>
              </a:defRPr>
            </a:lvl2pPr>
            <a:lvl3pPr>
              <a:lnSpc>
                <a:spcPts val="2400"/>
              </a:lnSpc>
              <a:defRPr sz="1600">
                <a:latin typeface="DINPro-Light" panose="020B0504020101010102" pitchFamily="34" charset="0"/>
              </a:defRPr>
            </a:lvl3pPr>
            <a:lvl4pPr>
              <a:lnSpc>
                <a:spcPts val="2400"/>
              </a:lnSpc>
              <a:defRPr sz="1600">
                <a:latin typeface="DINPro-Light" panose="020B0504020101010102" pitchFamily="34" charset="0"/>
              </a:defRPr>
            </a:lvl4pPr>
            <a:lvl5pPr>
              <a:lnSpc>
                <a:spcPts val="2400"/>
              </a:lnSpc>
              <a:defRPr sz="1600">
                <a:latin typeface="DINPro-Light" panose="020B0504020101010102" pitchFamily="34" charset="0"/>
              </a:defRPr>
            </a:lvl5pPr>
          </a:lstStyle>
          <a:p>
            <a:pPr lvl="0"/>
            <a:r>
              <a:rPr lang="en-GB" dirty="0"/>
              <a:t>Body Copy</a:t>
            </a:r>
            <a:endParaRPr lang="en-US" dirty="0"/>
          </a:p>
        </p:txBody>
      </p:sp>
    </p:spTree>
    <p:extLst>
      <p:ext uri="{BB962C8B-B14F-4D97-AF65-F5344CB8AC3E}">
        <p14:creationId xmlns:p14="http://schemas.microsoft.com/office/powerpoint/2010/main" val="2655652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A close-up of a black background&#10;&#10;Description automatically generated">
            <a:extLst>
              <a:ext uri="{FF2B5EF4-FFF2-40B4-BE49-F238E27FC236}">
                <a16:creationId xmlns:a16="http://schemas.microsoft.com/office/drawing/2014/main" id="{33B8DEA6-D4CB-B211-8199-6C568741C9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57107" y="301295"/>
            <a:ext cx="2405854" cy="596588"/>
          </a:xfrm>
          <a:prstGeom prst="rect">
            <a:avLst/>
          </a:prstGeom>
        </p:spPr>
      </p:pic>
      <p:sp>
        <p:nvSpPr>
          <p:cNvPr id="13" name="Text Placeholder 12">
            <a:extLst>
              <a:ext uri="{FF2B5EF4-FFF2-40B4-BE49-F238E27FC236}">
                <a16:creationId xmlns:a16="http://schemas.microsoft.com/office/drawing/2014/main" id="{461F956D-CB1D-27A4-E564-019DB09D4EA4}"/>
              </a:ext>
            </a:extLst>
          </p:cNvPr>
          <p:cNvSpPr>
            <a:spLocks noGrp="1"/>
          </p:cNvSpPr>
          <p:nvPr>
            <p:ph type="body" sz="quarter" idx="10" hasCustomPrompt="1"/>
          </p:nvPr>
        </p:nvSpPr>
        <p:spPr>
          <a:xfrm>
            <a:off x="635299" y="1004501"/>
            <a:ext cx="4191000" cy="923330"/>
          </a:xfrm>
          <a:prstGeom prst="rect">
            <a:avLst/>
          </a:prstGeom>
        </p:spPr>
        <p:txBody>
          <a:bodyPr/>
          <a:lstStyle>
            <a:lvl1pPr>
              <a:defRPr sz="6000" b="0">
                <a:solidFill>
                  <a:srgbClr val="80BE9F"/>
                </a:solidFill>
                <a:latin typeface="DINPro-Light" panose="020B0504020101010102" pitchFamily="34" charset="0"/>
              </a:defRPr>
            </a:lvl1pPr>
          </a:lstStyle>
          <a:p>
            <a:pPr lvl="0"/>
            <a:r>
              <a:rPr lang="en-GB" dirty="0"/>
              <a:t>BIG TITLE</a:t>
            </a:r>
            <a:endParaRPr lang="en-US" dirty="0"/>
          </a:p>
        </p:txBody>
      </p:sp>
      <p:sp>
        <p:nvSpPr>
          <p:cNvPr id="5" name="Text Placeholder 4">
            <a:extLst>
              <a:ext uri="{FF2B5EF4-FFF2-40B4-BE49-F238E27FC236}">
                <a16:creationId xmlns:a16="http://schemas.microsoft.com/office/drawing/2014/main" id="{F0EBA015-E066-D562-429A-A4B9E843955C}"/>
              </a:ext>
            </a:extLst>
          </p:cNvPr>
          <p:cNvSpPr>
            <a:spLocks noGrp="1"/>
          </p:cNvSpPr>
          <p:nvPr>
            <p:ph type="body" sz="quarter" idx="11" hasCustomPrompt="1"/>
          </p:nvPr>
        </p:nvSpPr>
        <p:spPr>
          <a:xfrm>
            <a:off x="635000" y="2286000"/>
            <a:ext cx="4191000" cy="369332"/>
          </a:xfrm>
          <a:prstGeom prst="rect">
            <a:avLst/>
          </a:prstGeom>
        </p:spPr>
        <p:txBody>
          <a:bodyPr/>
          <a:lstStyle>
            <a:lvl1pPr>
              <a:defRPr sz="2400">
                <a:latin typeface="DINPro-Light" panose="020B0504020101010102" pitchFamily="34" charset="0"/>
              </a:defRPr>
            </a:lvl1pPr>
            <a:lvl2pPr>
              <a:defRPr sz="2400">
                <a:latin typeface="DINPro-Light" panose="020B0504020101010102" pitchFamily="34" charset="0"/>
              </a:defRPr>
            </a:lvl2pPr>
            <a:lvl3pPr>
              <a:defRPr sz="2400">
                <a:latin typeface="DINPro-Light" panose="020B0504020101010102" pitchFamily="34" charset="0"/>
              </a:defRPr>
            </a:lvl3pPr>
            <a:lvl4pPr>
              <a:defRPr sz="2400">
                <a:latin typeface="DINPro-Light" panose="020B0504020101010102" pitchFamily="34" charset="0"/>
              </a:defRPr>
            </a:lvl4pPr>
            <a:lvl5pPr>
              <a:defRPr sz="2400">
                <a:latin typeface="DINPro-Light" panose="020B0504020101010102" pitchFamily="34" charset="0"/>
              </a:defRPr>
            </a:lvl5pPr>
          </a:lstStyle>
          <a:p>
            <a:pPr lvl="0"/>
            <a:r>
              <a:rPr lang="en-GB" dirty="0"/>
              <a:t>Large Text</a:t>
            </a:r>
            <a:endParaRPr lang="en-US" dirty="0"/>
          </a:p>
        </p:txBody>
      </p:sp>
      <p:sp>
        <p:nvSpPr>
          <p:cNvPr id="2" name="Text Placeholder 6">
            <a:extLst>
              <a:ext uri="{FF2B5EF4-FFF2-40B4-BE49-F238E27FC236}">
                <a16:creationId xmlns:a16="http://schemas.microsoft.com/office/drawing/2014/main" id="{9D12289C-F985-DCCE-10B9-28F1780B6B39}"/>
              </a:ext>
            </a:extLst>
          </p:cNvPr>
          <p:cNvSpPr>
            <a:spLocks noGrp="1"/>
          </p:cNvSpPr>
          <p:nvPr>
            <p:ph type="body" sz="quarter" idx="12" hasCustomPrompt="1"/>
          </p:nvPr>
        </p:nvSpPr>
        <p:spPr>
          <a:xfrm>
            <a:off x="635000" y="2895600"/>
            <a:ext cx="4318000" cy="276486"/>
          </a:xfrm>
        </p:spPr>
        <p:txBody>
          <a:bodyPr/>
          <a:lstStyle>
            <a:lvl1pPr>
              <a:lnSpc>
                <a:spcPts val="2400"/>
              </a:lnSpc>
              <a:defRPr sz="1600" b="1">
                <a:latin typeface="DIN Alternate" panose="020B0500000000000000" pitchFamily="34" charset="77"/>
              </a:defRPr>
            </a:lvl1pPr>
            <a:lvl2pPr>
              <a:lnSpc>
                <a:spcPts val="2400"/>
              </a:lnSpc>
              <a:defRPr sz="1600">
                <a:latin typeface="DINPro-Light" panose="020B0504020101010102" pitchFamily="34" charset="0"/>
              </a:defRPr>
            </a:lvl2pPr>
            <a:lvl3pPr>
              <a:lnSpc>
                <a:spcPts val="2400"/>
              </a:lnSpc>
              <a:defRPr sz="1600">
                <a:latin typeface="DINPro-Light" panose="020B0504020101010102" pitchFamily="34" charset="0"/>
              </a:defRPr>
            </a:lvl3pPr>
            <a:lvl4pPr>
              <a:lnSpc>
                <a:spcPts val="2400"/>
              </a:lnSpc>
              <a:defRPr sz="1600">
                <a:latin typeface="DINPro-Light" panose="020B0504020101010102" pitchFamily="34" charset="0"/>
              </a:defRPr>
            </a:lvl4pPr>
            <a:lvl5pPr>
              <a:lnSpc>
                <a:spcPts val="2400"/>
              </a:lnSpc>
              <a:defRPr sz="1600">
                <a:latin typeface="DINPro-Light" panose="020B0504020101010102" pitchFamily="34" charset="0"/>
              </a:defRPr>
            </a:lvl5pPr>
          </a:lstStyle>
          <a:p>
            <a:pPr lvl="0"/>
            <a:r>
              <a:rPr lang="en-GB" dirty="0"/>
              <a:t>Bold Subheading</a:t>
            </a:r>
            <a:endParaRPr lang="en-US" dirty="0"/>
          </a:p>
        </p:txBody>
      </p:sp>
      <p:sp>
        <p:nvSpPr>
          <p:cNvPr id="3" name="Text Placeholder 6">
            <a:extLst>
              <a:ext uri="{FF2B5EF4-FFF2-40B4-BE49-F238E27FC236}">
                <a16:creationId xmlns:a16="http://schemas.microsoft.com/office/drawing/2014/main" id="{2FC3CC07-FF76-F428-4863-1C5C3E6AF53D}"/>
              </a:ext>
            </a:extLst>
          </p:cNvPr>
          <p:cNvSpPr>
            <a:spLocks noGrp="1"/>
          </p:cNvSpPr>
          <p:nvPr>
            <p:ph type="body" sz="quarter" idx="13" hasCustomPrompt="1"/>
          </p:nvPr>
        </p:nvSpPr>
        <p:spPr>
          <a:xfrm>
            <a:off x="635000" y="3323771"/>
            <a:ext cx="4318000" cy="276486"/>
          </a:xfrm>
        </p:spPr>
        <p:txBody>
          <a:bodyPr/>
          <a:lstStyle>
            <a:lvl1pPr>
              <a:lnSpc>
                <a:spcPts val="2400"/>
              </a:lnSpc>
              <a:defRPr sz="1600" b="0">
                <a:latin typeface="DINPro-Light" panose="020B0504020101010102" pitchFamily="34" charset="0"/>
              </a:defRPr>
            </a:lvl1pPr>
            <a:lvl2pPr>
              <a:lnSpc>
                <a:spcPts val="2400"/>
              </a:lnSpc>
              <a:defRPr sz="1600">
                <a:latin typeface="DINPro-Light" panose="020B0504020101010102" pitchFamily="34" charset="0"/>
              </a:defRPr>
            </a:lvl2pPr>
            <a:lvl3pPr>
              <a:lnSpc>
                <a:spcPts val="2400"/>
              </a:lnSpc>
              <a:defRPr sz="1600">
                <a:latin typeface="DINPro-Light" panose="020B0504020101010102" pitchFamily="34" charset="0"/>
              </a:defRPr>
            </a:lvl3pPr>
            <a:lvl4pPr>
              <a:lnSpc>
                <a:spcPts val="2400"/>
              </a:lnSpc>
              <a:defRPr sz="1600">
                <a:latin typeface="DINPro-Light" panose="020B0504020101010102" pitchFamily="34" charset="0"/>
              </a:defRPr>
            </a:lvl4pPr>
            <a:lvl5pPr>
              <a:lnSpc>
                <a:spcPts val="2400"/>
              </a:lnSpc>
              <a:defRPr sz="1600">
                <a:latin typeface="DINPro-Light" panose="020B0504020101010102" pitchFamily="34" charset="0"/>
              </a:defRPr>
            </a:lvl5pPr>
          </a:lstStyle>
          <a:p>
            <a:pPr lvl="0"/>
            <a:r>
              <a:rPr lang="en-GB" dirty="0"/>
              <a:t>Body Copy</a:t>
            </a:r>
            <a:endParaRPr lang="en-US" dirty="0"/>
          </a:p>
        </p:txBody>
      </p:sp>
    </p:spTree>
    <p:extLst>
      <p:ext uri="{BB962C8B-B14F-4D97-AF65-F5344CB8AC3E}">
        <p14:creationId xmlns:p14="http://schemas.microsoft.com/office/powerpoint/2010/main" val="3271633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9B979-C167-4682-98F9-256C07146969}"/>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065C506F-FEFA-492F-9C0A-84B727F673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B44A28B-37D5-4DCB-83FA-281097C39573}"/>
              </a:ext>
            </a:extLst>
          </p:cNvPr>
          <p:cNvSpPr>
            <a:spLocks noGrp="1"/>
          </p:cNvSpPr>
          <p:nvPr>
            <p:ph type="dt" sz="half" idx="10"/>
          </p:nvPr>
        </p:nvSpPr>
        <p:spPr/>
        <p:txBody>
          <a:bodyPr/>
          <a:lstStyle/>
          <a:p>
            <a:fld id="{F06FC121-E0F5-4563-9DFB-47A53118A6EF}" type="datetimeFigureOut">
              <a:rPr lang="en-IE" smtClean="0"/>
              <a:t>19/03/2025</a:t>
            </a:fld>
            <a:endParaRPr lang="en-IE"/>
          </a:p>
        </p:txBody>
      </p:sp>
      <p:sp>
        <p:nvSpPr>
          <p:cNvPr id="5" name="Footer Placeholder 4">
            <a:extLst>
              <a:ext uri="{FF2B5EF4-FFF2-40B4-BE49-F238E27FC236}">
                <a16:creationId xmlns:a16="http://schemas.microsoft.com/office/drawing/2014/main" id="{476B5017-5401-4609-941A-4D4E8E0E5AF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3F0690C-F633-4048-9E47-822D4DD5979F}"/>
              </a:ext>
            </a:extLst>
          </p:cNvPr>
          <p:cNvSpPr>
            <a:spLocks noGrp="1"/>
          </p:cNvSpPr>
          <p:nvPr>
            <p:ph type="sldNum" sz="quarter" idx="12"/>
          </p:nvPr>
        </p:nvSpPr>
        <p:spPr/>
        <p:txBody>
          <a:bodyPr/>
          <a:lstStyle/>
          <a:p>
            <a:fld id="{EF7C1F63-B1FF-449B-863B-D33F5E8B786F}" type="slidenum">
              <a:rPr lang="en-IE" smtClean="0"/>
              <a:t>‹#›</a:t>
            </a:fld>
            <a:endParaRPr lang="en-IE"/>
          </a:p>
        </p:txBody>
      </p:sp>
    </p:spTree>
    <p:extLst>
      <p:ext uri="{BB962C8B-B14F-4D97-AF65-F5344CB8AC3E}">
        <p14:creationId xmlns:p14="http://schemas.microsoft.com/office/powerpoint/2010/main" val="2333400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and Large Image">
  <p:cSld name="Content and Large Image">
    <p:spTree>
      <p:nvGrpSpPr>
        <p:cNvPr id="1" name="Shape 28"/>
        <p:cNvGrpSpPr/>
        <p:nvPr/>
      </p:nvGrpSpPr>
      <p:grpSpPr>
        <a:xfrm>
          <a:off x="0" y="0"/>
          <a:ext cx="0" cy="0"/>
          <a:chOff x="0" y="0"/>
          <a:chExt cx="0" cy="0"/>
        </a:xfrm>
      </p:grpSpPr>
      <p:sp>
        <p:nvSpPr>
          <p:cNvPr id="29" name="Google Shape;29;p11"/>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1"/>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1"/>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lvl="0" indent="0" algn="r">
              <a:lnSpc>
                <a:spcPct val="90000"/>
              </a:lnSpc>
              <a:spcBef>
                <a:spcPts val="0"/>
              </a:spcBef>
              <a:buNone/>
              <a:defRPr/>
            </a:lvl1pPr>
            <a:lvl2pPr marL="0" lvl="1" indent="0" algn="r">
              <a:lnSpc>
                <a:spcPct val="90000"/>
              </a:lnSpc>
              <a:spcBef>
                <a:spcPts val="0"/>
              </a:spcBef>
              <a:buNone/>
              <a:defRPr/>
            </a:lvl2pPr>
            <a:lvl3pPr marL="0" lvl="2" indent="0" algn="r">
              <a:lnSpc>
                <a:spcPct val="90000"/>
              </a:lnSpc>
              <a:spcBef>
                <a:spcPts val="0"/>
              </a:spcBef>
              <a:buNone/>
              <a:defRPr/>
            </a:lvl3pPr>
            <a:lvl4pPr marL="0" lvl="3" indent="0" algn="r">
              <a:lnSpc>
                <a:spcPct val="90000"/>
              </a:lnSpc>
              <a:spcBef>
                <a:spcPts val="0"/>
              </a:spcBef>
              <a:buNone/>
              <a:defRPr/>
            </a:lvl4pPr>
            <a:lvl5pPr marL="0" lvl="4" indent="0" algn="r">
              <a:lnSpc>
                <a:spcPct val="90000"/>
              </a:lnSpc>
              <a:spcBef>
                <a:spcPts val="0"/>
              </a:spcBef>
              <a:buNone/>
              <a:defRPr/>
            </a:lvl5pPr>
            <a:lvl6pPr marL="0" lvl="5" indent="0" algn="r">
              <a:lnSpc>
                <a:spcPct val="90000"/>
              </a:lnSpc>
              <a:spcBef>
                <a:spcPts val="0"/>
              </a:spcBef>
              <a:buNone/>
              <a:defRPr/>
            </a:lvl6pPr>
            <a:lvl7pPr marL="0" lvl="6" indent="0" algn="r">
              <a:lnSpc>
                <a:spcPct val="90000"/>
              </a:lnSpc>
              <a:spcBef>
                <a:spcPts val="0"/>
              </a:spcBef>
              <a:buNone/>
              <a:defRPr/>
            </a:lvl7pPr>
            <a:lvl8pPr marL="0" lvl="7" indent="0" algn="r">
              <a:lnSpc>
                <a:spcPct val="90000"/>
              </a:lnSpc>
              <a:spcBef>
                <a:spcPts val="0"/>
              </a:spcBef>
              <a:buNone/>
              <a:defRPr/>
            </a:lvl8pPr>
            <a:lvl9pPr marL="0" lvl="8" indent="0" algn="r">
              <a:lnSpc>
                <a:spcPct val="90000"/>
              </a:lnSpc>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11"/>
          <p:cNvSpPr txBox="1">
            <a:spLocks noGrp="1"/>
          </p:cNvSpPr>
          <p:nvPr>
            <p:ph type="body" idx="1"/>
          </p:nvPr>
        </p:nvSpPr>
        <p:spPr>
          <a:xfrm>
            <a:off x="720726" y="1296988"/>
            <a:ext cx="39132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1"/>
          <p:cNvSpPr txBox="1">
            <a:spLocks noGrp="1"/>
          </p:cNvSpPr>
          <p:nvPr>
            <p:ph type="title"/>
          </p:nvPr>
        </p:nvSpPr>
        <p:spPr>
          <a:xfrm>
            <a:off x="720726" y="722313"/>
            <a:ext cx="39132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1"/>
          <p:cNvSpPr>
            <a:spLocks noGrp="1"/>
          </p:cNvSpPr>
          <p:nvPr>
            <p:ph type="pic" idx="2"/>
          </p:nvPr>
        </p:nvSpPr>
        <p:spPr>
          <a:xfrm>
            <a:off x="5334000" y="0"/>
            <a:ext cx="6858000" cy="6858000"/>
          </a:xfrm>
          <a:prstGeom prst="rect">
            <a:avLst/>
          </a:prstGeom>
          <a:solidFill>
            <a:srgbClr val="D8D8D8"/>
          </a:solidFill>
          <a:ln>
            <a:noFill/>
          </a:ln>
        </p:spPr>
      </p:sp>
    </p:spTree>
    <p:extLst>
      <p:ext uri="{BB962C8B-B14F-4D97-AF65-F5344CB8AC3E}">
        <p14:creationId xmlns:p14="http://schemas.microsoft.com/office/powerpoint/2010/main" val="299149605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56B5A-DE70-425E-8D5A-B115AC7A48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C0F53489-579E-4837-AE0C-E05E634E50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A9C9FF20-A3F1-483D-BDE7-79FA159A5A57}"/>
              </a:ext>
            </a:extLst>
          </p:cNvPr>
          <p:cNvSpPr>
            <a:spLocks noGrp="1"/>
          </p:cNvSpPr>
          <p:nvPr>
            <p:ph type="dt" sz="half" idx="10"/>
          </p:nvPr>
        </p:nvSpPr>
        <p:spPr/>
        <p:txBody>
          <a:bodyPr/>
          <a:lstStyle/>
          <a:p>
            <a:fld id="{EE53AB5C-15CF-4919-821E-CBB77B70EC51}" type="datetimeFigureOut">
              <a:rPr lang="en-IE" smtClean="0"/>
              <a:t>19/03/2025</a:t>
            </a:fld>
            <a:endParaRPr lang="en-IE"/>
          </a:p>
        </p:txBody>
      </p:sp>
      <p:sp>
        <p:nvSpPr>
          <p:cNvPr id="5" name="Footer Placeholder 4">
            <a:extLst>
              <a:ext uri="{FF2B5EF4-FFF2-40B4-BE49-F238E27FC236}">
                <a16:creationId xmlns:a16="http://schemas.microsoft.com/office/drawing/2014/main" id="{4E53C595-9715-4F1F-A99A-CEE39D658B4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7201DD8-840E-43C0-9299-452C2BEECC7A}"/>
              </a:ext>
            </a:extLst>
          </p:cNvPr>
          <p:cNvSpPr>
            <a:spLocks noGrp="1"/>
          </p:cNvSpPr>
          <p:nvPr>
            <p:ph type="sldNum" sz="quarter" idx="12"/>
          </p:nvPr>
        </p:nvSpPr>
        <p:spPr/>
        <p:txBody>
          <a:bodyPr/>
          <a:lstStyle/>
          <a:p>
            <a:fld id="{09C7C8C4-9D98-43DD-83A7-4AE4B4B39E79}" type="slidenum">
              <a:rPr lang="en-IE" smtClean="0"/>
              <a:t>‹#›</a:t>
            </a:fld>
            <a:endParaRPr lang="en-IE"/>
          </a:p>
        </p:txBody>
      </p:sp>
    </p:spTree>
    <p:extLst>
      <p:ext uri="{BB962C8B-B14F-4D97-AF65-F5344CB8AC3E}">
        <p14:creationId xmlns:p14="http://schemas.microsoft.com/office/powerpoint/2010/main" val="1528668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ECDC4-232E-4C1F-8145-2D3CEE78D87A}"/>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6DE911AF-E463-431A-9847-BA29657F663D}"/>
              </a:ext>
            </a:extLst>
          </p:cNvPr>
          <p:cNvSpPr>
            <a:spLocks noGrp="1"/>
          </p:cNvSpPr>
          <p:nvPr>
            <p:ph type="dt" sz="half" idx="10"/>
          </p:nvPr>
        </p:nvSpPr>
        <p:spPr/>
        <p:txBody>
          <a:bodyPr/>
          <a:lstStyle/>
          <a:p>
            <a:fld id="{EE53AB5C-15CF-4919-821E-CBB77B70EC51}" type="datetimeFigureOut">
              <a:rPr lang="en-IE" smtClean="0"/>
              <a:t>19/03/2025</a:t>
            </a:fld>
            <a:endParaRPr lang="en-IE"/>
          </a:p>
        </p:txBody>
      </p:sp>
      <p:sp>
        <p:nvSpPr>
          <p:cNvPr id="4" name="Footer Placeholder 3">
            <a:extLst>
              <a:ext uri="{FF2B5EF4-FFF2-40B4-BE49-F238E27FC236}">
                <a16:creationId xmlns:a16="http://schemas.microsoft.com/office/drawing/2014/main" id="{CBA2C82B-5B18-43FB-8D62-2CE7383F8C2D}"/>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F5214EB0-A7BE-4E93-9675-EFEAE04A5ACE}"/>
              </a:ext>
            </a:extLst>
          </p:cNvPr>
          <p:cNvSpPr>
            <a:spLocks noGrp="1"/>
          </p:cNvSpPr>
          <p:nvPr>
            <p:ph type="sldNum" sz="quarter" idx="12"/>
          </p:nvPr>
        </p:nvSpPr>
        <p:spPr/>
        <p:txBody>
          <a:bodyPr/>
          <a:lstStyle/>
          <a:p>
            <a:fld id="{09C7C8C4-9D98-43DD-83A7-4AE4B4B39E79}" type="slidenum">
              <a:rPr lang="en-IE" smtClean="0"/>
              <a:t>‹#›</a:t>
            </a:fld>
            <a:endParaRPr lang="en-IE"/>
          </a:p>
        </p:txBody>
      </p:sp>
    </p:spTree>
    <p:extLst>
      <p:ext uri="{BB962C8B-B14F-4D97-AF65-F5344CB8AC3E}">
        <p14:creationId xmlns:p14="http://schemas.microsoft.com/office/powerpoint/2010/main" val="883286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4494" y="275789"/>
            <a:ext cx="5693714" cy="630942"/>
          </a:xfrm>
          <a:prstGeom prst="rect">
            <a:avLst/>
          </a:prstGeom>
        </p:spPr>
        <p:txBody>
          <a:bodyPr wrap="square" lIns="0" tIns="0" rIns="0" bIns="0">
            <a:spAutoFit/>
          </a:bodyPr>
          <a:lstStyle>
            <a:lvl1pPr>
              <a:defRPr sz="4100" b="0" i="0">
                <a:solidFill>
                  <a:srgbClr val="2E315F"/>
                </a:solidFill>
                <a:latin typeface="DIN Pro"/>
                <a:cs typeface="DIN Pro"/>
              </a:defRPr>
            </a:lvl1pPr>
          </a:lstStyle>
          <a:p>
            <a:r>
              <a:rPr lang="en-IE" dirty="0"/>
              <a:t>BIG TITLE</a:t>
            </a:r>
            <a:endParaRPr dirty="0"/>
          </a:p>
        </p:txBody>
      </p:sp>
      <p:sp>
        <p:nvSpPr>
          <p:cNvPr id="3" name="Holder 3"/>
          <p:cNvSpPr>
            <a:spLocks noGrp="1"/>
          </p:cNvSpPr>
          <p:nvPr>
            <p:ph type="body" idx="1"/>
          </p:nvPr>
        </p:nvSpPr>
        <p:spPr>
          <a:xfrm>
            <a:off x="707299" y="2190058"/>
            <a:ext cx="5351145" cy="3683000"/>
          </a:xfrm>
          <a:prstGeom prst="rect">
            <a:avLst/>
          </a:prstGeom>
        </p:spPr>
        <p:txBody>
          <a:bodyPr wrap="square" lIns="0" tIns="0" rIns="0" bIns="0">
            <a:spAutoFit/>
          </a:bodyPr>
          <a:lstStyle>
            <a:lvl1pPr>
              <a:defRPr sz="1700" b="1" i="0">
                <a:solidFill>
                  <a:srgbClr val="585B7F"/>
                </a:solidFill>
                <a:latin typeface="DIN Alternate Bold"/>
                <a:cs typeface="DIN Alternate Bold"/>
              </a:defRPr>
            </a:lvl1pPr>
          </a:lstStyle>
          <a:p>
            <a:endParaRPr dirty="0"/>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3/19/2025</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 id="2147483666" r:id="rId3"/>
    <p:sldLayoutId id="2147483667" r:id="rId4"/>
    <p:sldLayoutId id="2147483668" r:id="rId5"/>
    <p:sldLayoutId id="2147483682" r:id="rId6"/>
    <p:sldLayoutId id="2147483683" r:id="rId7"/>
    <p:sldLayoutId id="2147483684" r:id="rId8"/>
    <p:sldLayoutId id="2147483685"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44.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11.xml"/><Relationship Id="rId16"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hyperlink" Target="https://biodiver.naui.io/" TargetMode="External"/><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2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marine.ie/site-area/data-services/remote-sensing/remote-sensing"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1.xml"/><Relationship Id="rId16"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4.jp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4.jpg"/><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hyperlink" Target="http://www.nature.com/articles/srep03671" TargetMode="Externa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B51159-A2C4-EE7E-E220-0807A962C380}"/>
              </a:ext>
            </a:extLst>
          </p:cNvPr>
          <p:cNvSpPr>
            <a:spLocks noGrp="1"/>
          </p:cNvSpPr>
          <p:nvPr>
            <p:ph type="body" sz="quarter" idx="10"/>
          </p:nvPr>
        </p:nvSpPr>
        <p:spPr>
          <a:xfrm>
            <a:off x="533400" y="990600"/>
            <a:ext cx="8153400" cy="1846659"/>
          </a:xfrm>
        </p:spPr>
        <p:txBody>
          <a:bodyPr/>
          <a:lstStyle/>
          <a:p>
            <a:r>
              <a:rPr lang="en-IE" sz="4000" dirty="0">
                <a:effectLst/>
                <a:latin typeface="Aptos" panose="020B0004020202020204" pitchFamily="34" charset="0"/>
                <a:ea typeface="Aptos" panose="020B0004020202020204" pitchFamily="34" charset="0"/>
                <a:cs typeface="Aptos" panose="020B0004020202020204" pitchFamily="34" charset="0"/>
              </a:rPr>
              <a:t>Recent trends in ocean climate conditions around Ireland </a:t>
            </a:r>
            <a:r>
              <a:rPr lang="en-IE" sz="4000" dirty="0">
                <a:latin typeface="Aptos" panose="020B0004020202020204" pitchFamily="34" charset="0"/>
                <a:ea typeface="Aptos" panose="020B0004020202020204" pitchFamily="34" charset="0"/>
                <a:cs typeface="Aptos" panose="020B0004020202020204" pitchFamily="34" charset="0"/>
              </a:rPr>
              <a:t>and services to aquaculture</a:t>
            </a:r>
            <a:endParaRPr lang="en-IE" sz="4000" dirty="0">
              <a:effectLst/>
              <a:latin typeface="Aptos" panose="020B0004020202020204" pitchFamily="34" charset="0"/>
              <a:ea typeface="Aptos" panose="020B0004020202020204" pitchFamily="34" charset="0"/>
              <a:cs typeface="Aptos" panose="020B0004020202020204" pitchFamily="34" charset="0"/>
            </a:endParaRPr>
          </a:p>
        </p:txBody>
      </p:sp>
      <p:sp>
        <p:nvSpPr>
          <p:cNvPr id="3" name="Text Placeholder 2">
            <a:extLst>
              <a:ext uri="{FF2B5EF4-FFF2-40B4-BE49-F238E27FC236}">
                <a16:creationId xmlns:a16="http://schemas.microsoft.com/office/drawing/2014/main" id="{A4B8C768-4663-6DEB-2FFD-2F4DA733D4C0}"/>
              </a:ext>
            </a:extLst>
          </p:cNvPr>
          <p:cNvSpPr>
            <a:spLocks noGrp="1"/>
          </p:cNvSpPr>
          <p:nvPr>
            <p:ph type="body" sz="quarter" idx="11"/>
          </p:nvPr>
        </p:nvSpPr>
        <p:spPr>
          <a:xfrm>
            <a:off x="762000" y="4632262"/>
            <a:ext cx="8382000" cy="861774"/>
          </a:xfrm>
        </p:spPr>
        <p:txBody>
          <a:bodyPr/>
          <a:lstStyle/>
          <a:p>
            <a:r>
              <a:rPr lang="en-US" sz="2800" b="0" dirty="0">
                <a:latin typeface="DINPro-Light" panose="020B0504020101010102"/>
              </a:rPr>
              <a:t>IFA Aquaculture meeting </a:t>
            </a:r>
          </a:p>
          <a:p>
            <a:r>
              <a:rPr lang="en-US" sz="2800" b="0">
                <a:latin typeface="DINPro-Light" panose="020B0504020101010102"/>
              </a:rPr>
              <a:t>20</a:t>
            </a:r>
            <a:r>
              <a:rPr lang="en-US" sz="2800" b="0" baseline="30000">
                <a:latin typeface="DINPro-Light" panose="020B0504020101010102"/>
              </a:rPr>
              <a:t>th</a:t>
            </a:r>
            <a:r>
              <a:rPr lang="en-US" sz="2800" b="0">
                <a:latin typeface="DINPro-Light" panose="020B0504020101010102"/>
              </a:rPr>
              <a:t> </a:t>
            </a:r>
            <a:r>
              <a:rPr lang="en-US" sz="2800" b="0" dirty="0">
                <a:latin typeface="DINPro-Light" panose="020B0504020101010102"/>
              </a:rPr>
              <a:t>March 2025</a:t>
            </a:r>
          </a:p>
        </p:txBody>
      </p:sp>
      <p:sp>
        <p:nvSpPr>
          <p:cNvPr id="4" name="Text Placeholder 3">
            <a:extLst>
              <a:ext uri="{FF2B5EF4-FFF2-40B4-BE49-F238E27FC236}">
                <a16:creationId xmlns:a16="http://schemas.microsoft.com/office/drawing/2014/main" id="{67346B74-6AED-3884-7BAA-8C4301798D70}"/>
              </a:ext>
            </a:extLst>
          </p:cNvPr>
          <p:cNvSpPr>
            <a:spLocks noGrp="1"/>
          </p:cNvSpPr>
          <p:nvPr>
            <p:ph type="body" sz="quarter" idx="12"/>
          </p:nvPr>
        </p:nvSpPr>
        <p:spPr>
          <a:xfrm>
            <a:off x="762000" y="5943600"/>
            <a:ext cx="6776102" cy="615553"/>
          </a:xfrm>
        </p:spPr>
        <p:txBody>
          <a:bodyPr/>
          <a:lstStyle/>
          <a:p>
            <a:r>
              <a:rPr lang="en-US" b="0" dirty="0">
                <a:latin typeface="DINPro-Light" panose="020B0504020101010102"/>
              </a:rPr>
              <a:t>Glenn Nolan, Diego Pereiro and the OCS team </a:t>
            </a:r>
          </a:p>
          <a:p>
            <a:r>
              <a:rPr lang="en-US" b="0" dirty="0">
                <a:latin typeface="DINPro-Light" panose="020B0504020101010102"/>
              </a:rPr>
              <a:t>Ocean, Climate &amp; Information Services (Marine Institute)</a:t>
            </a:r>
          </a:p>
        </p:txBody>
      </p:sp>
    </p:spTree>
    <p:extLst>
      <p:ext uri="{BB962C8B-B14F-4D97-AF65-F5344CB8AC3E}">
        <p14:creationId xmlns:p14="http://schemas.microsoft.com/office/powerpoint/2010/main" val="936228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34" y="-39689"/>
            <a:ext cx="12252934" cy="1048788"/>
          </a:xfrm>
          <a:prstGeom prst="rect">
            <a:avLst/>
          </a:prstGeom>
          <a:solidFill>
            <a:schemeClr val="accent1">
              <a:lumMod val="50000"/>
            </a:schemeClr>
          </a:solidFill>
          <a:ln>
            <a:solidFill>
              <a:schemeClr val="accent1">
                <a:lumMod val="50000"/>
              </a:schemeClr>
            </a:solidFill>
          </a:ln>
        </p:spPr>
        <p:style>
          <a:lnRef idx="3">
            <a:schemeClr val="lt1"/>
          </a:lnRef>
          <a:fillRef idx="1">
            <a:schemeClr val="accent5"/>
          </a:fillRef>
          <a:effectRef idx="1">
            <a:schemeClr val="accent5"/>
          </a:effectRef>
          <a:fontRef idx="minor">
            <a:schemeClr val="lt1"/>
          </a:fontRef>
        </p:style>
        <p:txBody>
          <a:bodyPr rtlCol="0" anchor="ctr"/>
          <a:lstStyle/>
          <a:p>
            <a:r>
              <a:rPr lang="en-GB" sz="4000" dirty="0">
                <a:solidFill>
                  <a:schemeClr val="bg1"/>
                </a:solidFill>
              </a:rPr>
              <a:t>Societal Concerns: 3: Phytoplankton and HABs</a:t>
            </a:r>
            <a:endParaRPr lang="en-IE" sz="4000" dirty="0">
              <a:solidFill>
                <a:schemeClr val="bg1"/>
              </a:solidFill>
            </a:endParaRPr>
          </a:p>
        </p:txBody>
      </p:sp>
      <p:sp>
        <p:nvSpPr>
          <p:cNvPr id="6" name="Rectangle 5"/>
          <p:cNvSpPr/>
          <p:nvPr/>
        </p:nvSpPr>
        <p:spPr>
          <a:xfrm>
            <a:off x="2104581" y="5285040"/>
            <a:ext cx="2945615" cy="646331"/>
          </a:xfrm>
          <a:prstGeom prst="rect">
            <a:avLst/>
          </a:prstGeom>
        </p:spPr>
        <p:txBody>
          <a:bodyPr wrap="none">
            <a:spAutoFit/>
          </a:bodyPr>
          <a:lstStyle/>
          <a:p>
            <a:pPr algn="ctr"/>
            <a:r>
              <a:rPr lang="en-GB" dirty="0">
                <a:solidFill>
                  <a:schemeClr val="bg1"/>
                </a:solidFill>
              </a:rPr>
              <a:t>Update Meeting: 24/09/2021</a:t>
            </a:r>
          </a:p>
          <a:p>
            <a:r>
              <a:rPr lang="en-GB" dirty="0">
                <a:solidFill>
                  <a:schemeClr val="bg1"/>
                </a:solidFill>
              </a:rPr>
              <a:t>Louise Vaughan</a:t>
            </a:r>
            <a:endParaRPr lang="en-IE" dirty="0">
              <a:solidFill>
                <a:schemeClr val="bg1"/>
              </a:solidFill>
            </a:endParaRPr>
          </a:p>
        </p:txBody>
      </p:sp>
      <p:sp>
        <p:nvSpPr>
          <p:cNvPr id="2" name="Rectangle 1"/>
          <p:cNvSpPr/>
          <p:nvPr/>
        </p:nvSpPr>
        <p:spPr>
          <a:xfrm>
            <a:off x="-281068" y="1754388"/>
            <a:ext cx="12081484" cy="707886"/>
          </a:xfrm>
          <a:prstGeom prst="rect">
            <a:avLst/>
          </a:prstGeom>
        </p:spPr>
        <p:txBody>
          <a:bodyPr wrap="square">
            <a:spAutoFit/>
          </a:bodyPr>
          <a:lstStyle/>
          <a:p>
            <a:r>
              <a:rPr lang="en-GB" sz="4000" dirty="0">
                <a:solidFill>
                  <a:schemeClr val="bg1"/>
                </a:solidFill>
              </a:rPr>
              <a:t>Major Societal Concerns: 4. Major Fish Stocks</a:t>
            </a:r>
            <a:endParaRPr lang="en-IE" sz="4000" dirty="0">
              <a:solidFill>
                <a:schemeClr val="bg1"/>
              </a:solidFill>
            </a:endParaRPr>
          </a:p>
        </p:txBody>
      </p:sp>
      <p:sp>
        <p:nvSpPr>
          <p:cNvPr id="3" name="TextBox 2"/>
          <p:cNvSpPr txBox="1"/>
          <p:nvPr/>
        </p:nvSpPr>
        <p:spPr>
          <a:xfrm>
            <a:off x="6288505" y="6488668"/>
            <a:ext cx="6817895" cy="369332"/>
          </a:xfrm>
          <a:prstGeom prst="rect">
            <a:avLst/>
          </a:prstGeom>
          <a:noFill/>
        </p:spPr>
        <p:txBody>
          <a:bodyPr wrap="square" rtlCol="0">
            <a:spAutoFit/>
          </a:bodyPr>
          <a:lstStyle/>
          <a:p>
            <a:r>
              <a:rPr lang="en-GB" dirty="0">
                <a:solidFill>
                  <a:schemeClr val="bg1"/>
                </a:solidFill>
              </a:rPr>
              <a:t>(</a:t>
            </a:r>
            <a:r>
              <a:rPr lang="en-GB" b="1" dirty="0">
                <a:solidFill>
                  <a:srgbClr val="002060"/>
                </a:solidFill>
              </a:rPr>
              <a:t>Courtesy Dave Clarke, Caroline Cusack, Tsuyuko Yamanaka</a:t>
            </a:r>
            <a:endParaRPr lang="en-IE" b="1" dirty="0">
              <a:solidFill>
                <a:srgbClr val="002060"/>
              </a:solidFill>
            </a:endParaRPr>
          </a:p>
        </p:txBody>
      </p:sp>
      <p:sp>
        <p:nvSpPr>
          <p:cNvPr id="18" name="TextBox 17"/>
          <p:cNvSpPr txBox="1"/>
          <p:nvPr/>
        </p:nvSpPr>
        <p:spPr>
          <a:xfrm>
            <a:off x="7540620" y="5803550"/>
            <a:ext cx="3841253" cy="369332"/>
          </a:xfrm>
          <a:prstGeom prst="rect">
            <a:avLst/>
          </a:prstGeom>
          <a:noFill/>
        </p:spPr>
        <p:txBody>
          <a:bodyPr wrap="square" rtlCol="0">
            <a:spAutoFit/>
          </a:bodyPr>
          <a:lstStyle/>
          <a:p>
            <a:pPr algn="ctr"/>
            <a:r>
              <a:rPr lang="en-GB" dirty="0">
                <a:solidFill>
                  <a:schemeClr val="bg1"/>
                </a:solidFill>
              </a:rPr>
              <a:t>(</a:t>
            </a:r>
            <a:r>
              <a:rPr lang="en-GB" b="1" dirty="0" err="1">
                <a:solidFill>
                  <a:srgbClr val="002060"/>
                </a:solidFill>
              </a:rPr>
              <a:t>Alexandrium</a:t>
            </a:r>
            <a:r>
              <a:rPr lang="en-GB" b="1" dirty="0">
                <a:solidFill>
                  <a:srgbClr val="002060"/>
                </a:solidFill>
              </a:rPr>
              <a:t>, SW</a:t>
            </a:r>
            <a:endParaRPr lang="en-IE" b="1" dirty="0">
              <a:solidFill>
                <a:srgbClr val="002060"/>
              </a:solidFill>
            </a:endParaRPr>
          </a:p>
        </p:txBody>
      </p:sp>
      <p:pic>
        <p:nvPicPr>
          <p:cNvPr id="10" name="image20.png"/>
          <p:cNvPicPr/>
          <p:nvPr/>
        </p:nvPicPr>
        <p:blipFill>
          <a:blip r:embed="rId3"/>
          <a:srcRect/>
          <a:stretch>
            <a:fillRect/>
          </a:stretch>
        </p:blipFill>
        <p:spPr>
          <a:xfrm>
            <a:off x="112295" y="2057887"/>
            <a:ext cx="6818453" cy="3287159"/>
          </a:xfrm>
          <a:prstGeom prst="rect">
            <a:avLst/>
          </a:prstGeom>
          <a:ln/>
        </p:spPr>
      </p:pic>
      <p:pic>
        <p:nvPicPr>
          <p:cNvPr id="12" name="image22.png"/>
          <p:cNvPicPr/>
          <p:nvPr/>
        </p:nvPicPr>
        <p:blipFill>
          <a:blip r:embed="rId4"/>
          <a:srcRect/>
          <a:stretch>
            <a:fillRect/>
          </a:stretch>
        </p:blipFill>
        <p:spPr>
          <a:xfrm>
            <a:off x="7540620" y="2057887"/>
            <a:ext cx="4259796" cy="3682597"/>
          </a:xfrm>
          <a:prstGeom prst="rect">
            <a:avLst/>
          </a:prstGeom>
          <a:ln/>
        </p:spPr>
      </p:pic>
    </p:spTree>
    <p:extLst>
      <p:ext uri="{BB962C8B-B14F-4D97-AF65-F5344CB8AC3E}">
        <p14:creationId xmlns:p14="http://schemas.microsoft.com/office/powerpoint/2010/main" val="4040349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34" y="-39689"/>
            <a:ext cx="12252934" cy="1048788"/>
          </a:xfrm>
          <a:prstGeom prst="rect">
            <a:avLst/>
          </a:prstGeom>
          <a:solidFill>
            <a:schemeClr val="accent1">
              <a:lumMod val="50000"/>
            </a:schemeClr>
          </a:solidFill>
          <a:ln>
            <a:solidFill>
              <a:schemeClr val="accent1">
                <a:lumMod val="50000"/>
              </a:schemeClr>
            </a:solidFill>
          </a:ln>
        </p:spPr>
        <p:style>
          <a:lnRef idx="3">
            <a:schemeClr val="lt1"/>
          </a:lnRef>
          <a:fillRef idx="1">
            <a:schemeClr val="accent5"/>
          </a:fillRef>
          <a:effectRef idx="1">
            <a:schemeClr val="accent5"/>
          </a:effectRef>
          <a:fontRef idx="minor">
            <a:schemeClr val="lt1"/>
          </a:fontRef>
        </p:style>
        <p:txBody>
          <a:bodyPr rtlCol="0" anchor="ctr"/>
          <a:lstStyle/>
          <a:p>
            <a:r>
              <a:rPr lang="en-GB" sz="4000" dirty="0">
                <a:solidFill>
                  <a:schemeClr val="bg1"/>
                </a:solidFill>
              </a:rPr>
              <a:t>Societal Concerns: 4. Major Fish Stocks</a:t>
            </a:r>
            <a:endParaRPr lang="en-IE" sz="4000" dirty="0">
              <a:solidFill>
                <a:schemeClr val="bg1"/>
              </a:solidFill>
            </a:endParaRPr>
          </a:p>
        </p:txBody>
      </p:sp>
      <p:sp>
        <p:nvSpPr>
          <p:cNvPr id="6" name="Rectangle 5"/>
          <p:cNvSpPr/>
          <p:nvPr/>
        </p:nvSpPr>
        <p:spPr>
          <a:xfrm>
            <a:off x="2085173" y="5450443"/>
            <a:ext cx="2945615" cy="646331"/>
          </a:xfrm>
          <a:prstGeom prst="rect">
            <a:avLst/>
          </a:prstGeom>
        </p:spPr>
        <p:txBody>
          <a:bodyPr wrap="none">
            <a:spAutoFit/>
          </a:bodyPr>
          <a:lstStyle/>
          <a:p>
            <a:pPr algn="ctr"/>
            <a:r>
              <a:rPr lang="en-GB" dirty="0">
                <a:solidFill>
                  <a:schemeClr val="bg1"/>
                </a:solidFill>
              </a:rPr>
              <a:t>Update Meeting: 24/09/2021</a:t>
            </a:r>
          </a:p>
          <a:p>
            <a:r>
              <a:rPr lang="en-GB" dirty="0">
                <a:solidFill>
                  <a:schemeClr val="bg1"/>
                </a:solidFill>
              </a:rPr>
              <a:t>Louise Vaughan</a:t>
            </a:r>
            <a:endParaRPr lang="en-IE" dirty="0">
              <a:solidFill>
                <a:schemeClr val="bg1"/>
              </a:solidFill>
            </a:endParaRPr>
          </a:p>
        </p:txBody>
      </p:sp>
      <p:sp>
        <p:nvSpPr>
          <p:cNvPr id="2" name="Rectangle 1"/>
          <p:cNvSpPr/>
          <p:nvPr/>
        </p:nvSpPr>
        <p:spPr>
          <a:xfrm>
            <a:off x="-281068" y="1754388"/>
            <a:ext cx="12081484" cy="707886"/>
          </a:xfrm>
          <a:prstGeom prst="rect">
            <a:avLst/>
          </a:prstGeom>
        </p:spPr>
        <p:txBody>
          <a:bodyPr wrap="square">
            <a:spAutoFit/>
          </a:bodyPr>
          <a:lstStyle/>
          <a:p>
            <a:r>
              <a:rPr lang="en-GB" sz="4000" dirty="0">
                <a:solidFill>
                  <a:schemeClr val="bg1"/>
                </a:solidFill>
              </a:rPr>
              <a:t>Major Societal Concerns: 4. Major Fish Stocks</a:t>
            </a:r>
            <a:endParaRPr lang="en-IE" sz="4000" dirty="0">
              <a:solidFill>
                <a:schemeClr val="bg1"/>
              </a:solidFill>
            </a:endParaRPr>
          </a:p>
        </p:txBody>
      </p:sp>
      <p:sp>
        <p:nvSpPr>
          <p:cNvPr id="4" name="Rectangle 3"/>
          <p:cNvSpPr/>
          <p:nvPr/>
        </p:nvSpPr>
        <p:spPr>
          <a:xfrm>
            <a:off x="200025" y="5271915"/>
            <a:ext cx="4610100"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IE" sz="1600" dirty="0">
                <a:latin typeface="Corbel Light" panose="020B0303020204020204" pitchFamily="34" charset="0"/>
              </a:rPr>
              <a:t>Figure 3: </a:t>
            </a:r>
            <a:r>
              <a:rPr lang="en-IE" sz="1600" b="1" dirty="0">
                <a:latin typeface="Corbel Light" panose="020B0303020204020204" pitchFamily="34" charset="0"/>
              </a:rPr>
              <a:t>Fishing pressure </a:t>
            </a:r>
            <a:r>
              <a:rPr lang="en-IE" sz="1600" dirty="0">
                <a:latin typeface="Corbel Light" panose="020B0303020204020204" pitchFamily="34" charset="0"/>
              </a:rPr>
              <a:t>(blue bars) and </a:t>
            </a:r>
            <a:r>
              <a:rPr lang="en-IE" sz="1600" b="1" dirty="0">
                <a:latin typeface="Corbel Light" panose="020B0303020204020204" pitchFamily="34" charset="0"/>
              </a:rPr>
              <a:t>spawning stock biomass </a:t>
            </a:r>
            <a:r>
              <a:rPr lang="en-IE" sz="1600" dirty="0">
                <a:latin typeface="Corbel Light" panose="020B0303020204020204" pitchFamily="34" charset="0"/>
              </a:rPr>
              <a:t>(red line) of four major commercial species in the Irish marine region. Note: different time scales over which reliable data are available (http://standardgraphs.ices.dk/stockList.aspx).</a:t>
            </a:r>
          </a:p>
        </p:txBody>
      </p:sp>
      <p:sp>
        <p:nvSpPr>
          <p:cNvPr id="11" name="TextBox 10"/>
          <p:cNvSpPr txBox="1"/>
          <p:nvPr/>
        </p:nvSpPr>
        <p:spPr>
          <a:xfrm>
            <a:off x="279336" y="1562928"/>
            <a:ext cx="5667375" cy="3477875"/>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Corbel Light" panose="020B0303020204020204" pitchFamily="34" charset="0"/>
              </a:rPr>
              <a:t>Herring (Boreal)</a:t>
            </a:r>
          </a:p>
          <a:p>
            <a:endParaRPr lang="en-GB" sz="2000" dirty="0">
              <a:latin typeface="Corbel Light" panose="020B0303020204020204" pitchFamily="34" charset="0"/>
            </a:endParaRPr>
          </a:p>
          <a:p>
            <a:pPr marL="285750" indent="-285750">
              <a:buFont typeface="Arial" panose="020B0604020202020204" pitchFamily="34" charset="0"/>
              <a:buChar char="•"/>
            </a:pPr>
            <a:r>
              <a:rPr lang="en-GB" sz="2000" dirty="0">
                <a:latin typeface="Corbel Light" panose="020B0303020204020204" pitchFamily="34" charset="0"/>
              </a:rPr>
              <a:t>Cod (Boreal)</a:t>
            </a:r>
          </a:p>
          <a:p>
            <a:endParaRPr lang="en-GB" sz="2000" dirty="0">
              <a:latin typeface="Corbel Light" panose="020B0303020204020204" pitchFamily="34" charset="0"/>
            </a:endParaRPr>
          </a:p>
          <a:p>
            <a:pPr marL="285750" indent="-285750">
              <a:buFont typeface="Arial" panose="020B0604020202020204" pitchFamily="34" charset="0"/>
              <a:buChar char="•"/>
            </a:pPr>
            <a:r>
              <a:rPr lang="en-GB" sz="2000" dirty="0">
                <a:latin typeface="Corbel Light" panose="020B0303020204020204" pitchFamily="34" charset="0"/>
              </a:rPr>
              <a:t>Atlantic mackerel (Migratory)</a:t>
            </a:r>
          </a:p>
          <a:p>
            <a:endParaRPr lang="en-GB" sz="2000" dirty="0">
              <a:latin typeface="Corbel Light" panose="020B0303020204020204" pitchFamily="34" charset="0"/>
            </a:endParaRPr>
          </a:p>
          <a:p>
            <a:pPr marL="285750" indent="-285750">
              <a:buFont typeface="Arial" panose="020B0604020202020204" pitchFamily="34" charset="0"/>
              <a:buChar char="•"/>
            </a:pPr>
            <a:r>
              <a:rPr lang="en-GB" sz="2000" dirty="0">
                <a:latin typeface="Corbel Light" panose="020B0303020204020204" pitchFamily="34" charset="0"/>
              </a:rPr>
              <a:t>Blue whiting (Migratory)</a:t>
            </a:r>
          </a:p>
          <a:p>
            <a:endParaRPr lang="en-GB" sz="2000" dirty="0">
              <a:latin typeface="Corbel Light" panose="020B0303020204020204" pitchFamily="34" charset="0"/>
            </a:endParaRPr>
          </a:p>
          <a:p>
            <a:pPr marL="285750" indent="-285750">
              <a:buFont typeface="Arial" panose="020B0604020202020204" pitchFamily="34" charset="0"/>
              <a:buChar char="•"/>
            </a:pPr>
            <a:r>
              <a:rPr lang="en-GB" sz="2000" dirty="0">
                <a:latin typeface="Corbel Light" panose="020B0303020204020204" pitchFamily="34" charset="0"/>
              </a:rPr>
              <a:t>European hake (Lusitanian)</a:t>
            </a:r>
          </a:p>
          <a:p>
            <a:endParaRPr lang="en-GB" sz="2000" dirty="0">
              <a:latin typeface="Corbel Light" panose="020B0303020204020204" pitchFamily="34" charset="0"/>
            </a:endParaRPr>
          </a:p>
          <a:p>
            <a:pPr marL="285750" indent="-285750">
              <a:buFont typeface="Arial" panose="020B0604020202020204" pitchFamily="34" charset="0"/>
              <a:buChar char="•"/>
            </a:pPr>
            <a:r>
              <a:rPr lang="en-GB" sz="2000" dirty="0">
                <a:latin typeface="Corbel Light" panose="020B0303020204020204" pitchFamily="34" charset="0"/>
              </a:rPr>
              <a:t>European anchovy (Lusitanian)</a:t>
            </a:r>
            <a:endParaRPr lang="en-IE" sz="2000" dirty="0">
              <a:latin typeface="Corbel Light" panose="020B0303020204020204" pitchFamily="34" charset="0"/>
            </a:endParaRPr>
          </a:p>
        </p:txBody>
      </p:sp>
      <p:pic>
        <p:nvPicPr>
          <p:cNvPr id="12" name="Picture 11"/>
          <p:cNvPicPr>
            <a:picLocks noChangeAspect="1"/>
          </p:cNvPicPr>
          <p:nvPr/>
        </p:nvPicPr>
        <p:blipFill>
          <a:blip r:embed="rId3"/>
          <a:stretch>
            <a:fillRect/>
          </a:stretch>
        </p:blipFill>
        <p:spPr>
          <a:xfrm>
            <a:off x="5053798" y="1307295"/>
            <a:ext cx="7062151" cy="5166139"/>
          </a:xfrm>
          <a:prstGeom prst="rect">
            <a:avLst/>
          </a:prstGeom>
        </p:spPr>
      </p:pic>
      <p:cxnSp>
        <p:nvCxnSpPr>
          <p:cNvPr id="9" name="Straight Connector 8"/>
          <p:cNvCxnSpPr/>
          <p:nvPr/>
        </p:nvCxnSpPr>
        <p:spPr>
          <a:xfrm flipV="1">
            <a:off x="4495052" y="1679338"/>
            <a:ext cx="153824" cy="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3" name="TextBox 12"/>
          <p:cNvSpPr txBox="1"/>
          <p:nvPr/>
        </p:nvSpPr>
        <p:spPr>
          <a:xfrm>
            <a:off x="3833422" y="1460268"/>
            <a:ext cx="738542" cy="1015663"/>
          </a:xfrm>
          <a:prstGeom prst="rect">
            <a:avLst/>
          </a:prstGeom>
          <a:noFill/>
        </p:spPr>
        <p:txBody>
          <a:bodyPr wrap="square" rtlCol="0">
            <a:spAutoFit/>
          </a:bodyPr>
          <a:lstStyle/>
          <a:p>
            <a:r>
              <a:rPr lang="en-GB" sz="1000" dirty="0">
                <a:latin typeface="+mj-lt"/>
              </a:rPr>
              <a:t>Spawning stock biomass</a:t>
            </a:r>
          </a:p>
          <a:p>
            <a:endParaRPr lang="en-GB" sz="1000" dirty="0">
              <a:latin typeface="+mj-lt"/>
            </a:endParaRPr>
          </a:p>
          <a:p>
            <a:r>
              <a:rPr lang="en-GB" sz="1000" dirty="0">
                <a:latin typeface="+mj-lt"/>
              </a:rPr>
              <a:t>Fishing pressure</a:t>
            </a:r>
            <a:endParaRPr lang="en-IE" sz="1000" dirty="0">
              <a:latin typeface="+mj-lt"/>
            </a:endParaRPr>
          </a:p>
        </p:txBody>
      </p:sp>
      <p:sp>
        <p:nvSpPr>
          <p:cNvPr id="14" name="Rectangle 13"/>
          <p:cNvSpPr/>
          <p:nvPr/>
        </p:nvSpPr>
        <p:spPr>
          <a:xfrm>
            <a:off x="4521698" y="2177784"/>
            <a:ext cx="169943" cy="15527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Rectangle 14"/>
          <p:cNvSpPr/>
          <p:nvPr/>
        </p:nvSpPr>
        <p:spPr>
          <a:xfrm>
            <a:off x="3833422" y="1460268"/>
            <a:ext cx="976703" cy="10156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8350747" y="6534834"/>
            <a:ext cx="3841253" cy="369332"/>
          </a:xfrm>
          <a:prstGeom prst="rect">
            <a:avLst/>
          </a:prstGeom>
          <a:noFill/>
        </p:spPr>
        <p:txBody>
          <a:bodyPr wrap="square" rtlCol="0">
            <a:spAutoFit/>
          </a:bodyPr>
          <a:lstStyle/>
          <a:p>
            <a:r>
              <a:rPr lang="en-GB" dirty="0">
                <a:solidFill>
                  <a:schemeClr val="bg1"/>
                </a:solidFill>
              </a:rPr>
              <a:t>(</a:t>
            </a:r>
            <a:r>
              <a:rPr lang="en-GB" b="1" dirty="0">
                <a:solidFill>
                  <a:srgbClr val="002060"/>
                </a:solidFill>
              </a:rPr>
              <a:t>Courtesy Louise Vaughan, </a:t>
            </a:r>
            <a:r>
              <a:rPr lang="en-GB" b="1" dirty="0" err="1">
                <a:solidFill>
                  <a:srgbClr val="002060"/>
                </a:solidFill>
              </a:rPr>
              <a:t>ClimFish</a:t>
            </a:r>
            <a:endParaRPr lang="en-IE" b="1" dirty="0">
              <a:solidFill>
                <a:srgbClr val="002060"/>
              </a:solidFill>
            </a:endParaRPr>
          </a:p>
        </p:txBody>
      </p:sp>
      <p:pic>
        <p:nvPicPr>
          <p:cNvPr id="10" name="Picture 9"/>
          <p:cNvPicPr>
            <a:picLocks noChangeAspect="1"/>
          </p:cNvPicPr>
          <p:nvPr/>
        </p:nvPicPr>
        <p:blipFill>
          <a:blip r:embed="rId4"/>
          <a:stretch>
            <a:fillRect/>
          </a:stretch>
        </p:blipFill>
        <p:spPr>
          <a:xfrm>
            <a:off x="13659" y="1026032"/>
            <a:ext cx="4817574" cy="5848901"/>
          </a:xfrm>
          <a:prstGeom prst="rect">
            <a:avLst/>
          </a:prstGeom>
        </p:spPr>
      </p:pic>
    </p:spTree>
    <p:extLst>
      <p:ext uri="{BB962C8B-B14F-4D97-AF65-F5344CB8AC3E}">
        <p14:creationId xmlns:p14="http://schemas.microsoft.com/office/powerpoint/2010/main" val="226910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34" y="-39689"/>
            <a:ext cx="12252934" cy="1048788"/>
          </a:xfrm>
          <a:prstGeom prst="rect">
            <a:avLst/>
          </a:prstGeom>
          <a:solidFill>
            <a:schemeClr val="accent1">
              <a:lumMod val="50000"/>
            </a:schemeClr>
          </a:solidFill>
          <a:ln>
            <a:solidFill>
              <a:schemeClr val="accent1">
                <a:lumMod val="50000"/>
              </a:schemeClr>
            </a:solidFill>
          </a:ln>
        </p:spPr>
        <p:style>
          <a:lnRef idx="3">
            <a:schemeClr val="lt1"/>
          </a:lnRef>
          <a:fillRef idx="1">
            <a:schemeClr val="accent5"/>
          </a:fillRef>
          <a:effectRef idx="1">
            <a:schemeClr val="accent5"/>
          </a:effectRef>
          <a:fontRef idx="minor">
            <a:schemeClr val="lt1"/>
          </a:fontRef>
        </p:style>
        <p:txBody>
          <a:bodyPr rtlCol="0" anchor="ctr"/>
          <a:lstStyle/>
          <a:p>
            <a:r>
              <a:rPr lang="en-GB" sz="4000" dirty="0">
                <a:solidFill>
                  <a:schemeClr val="bg1"/>
                </a:solidFill>
              </a:rPr>
              <a:t>Societal Concerns: 4. Major Fish Stocks</a:t>
            </a:r>
            <a:endParaRPr lang="en-IE" sz="4000" dirty="0">
              <a:solidFill>
                <a:schemeClr val="bg1"/>
              </a:solidFill>
            </a:endParaRPr>
          </a:p>
        </p:txBody>
      </p:sp>
      <p:sp>
        <p:nvSpPr>
          <p:cNvPr id="6" name="Rectangle 5"/>
          <p:cNvSpPr/>
          <p:nvPr/>
        </p:nvSpPr>
        <p:spPr>
          <a:xfrm>
            <a:off x="2085173" y="5450443"/>
            <a:ext cx="2945615" cy="646331"/>
          </a:xfrm>
          <a:prstGeom prst="rect">
            <a:avLst/>
          </a:prstGeom>
        </p:spPr>
        <p:txBody>
          <a:bodyPr wrap="none">
            <a:spAutoFit/>
          </a:bodyPr>
          <a:lstStyle/>
          <a:p>
            <a:pPr algn="ctr"/>
            <a:r>
              <a:rPr lang="en-GB" dirty="0">
                <a:solidFill>
                  <a:schemeClr val="bg1"/>
                </a:solidFill>
              </a:rPr>
              <a:t>Update Meeting: 24/09/2021</a:t>
            </a:r>
          </a:p>
          <a:p>
            <a:r>
              <a:rPr lang="en-GB" dirty="0">
                <a:solidFill>
                  <a:schemeClr val="bg1"/>
                </a:solidFill>
              </a:rPr>
              <a:t>Louise Vaughan</a:t>
            </a:r>
            <a:endParaRPr lang="en-IE" dirty="0">
              <a:solidFill>
                <a:schemeClr val="bg1"/>
              </a:solidFill>
            </a:endParaRPr>
          </a:p>
        </p:txBody>
      </p:sp>
      <p:sp>
        <p:nvSpPr>
          <p:cNvPr id="2" name="Rectangle 1"/>
          <p:cNvSpPr/>
          <p:nvPr/>
        </p:nvSpPr>
        <p:spPr>
          <a:xfrm>
            <a:off x="-281068" y="1754388"/>
            <a:ext cx="12081484" cy="707886"/>
          </a:xfrm>
          <a:prstGeom prst="rect">
            <a:avLst/>
          </a:prstGeom>
        </p:spPr>
        <p:txBody>
          <a:bodyPr wrap="square">
            <a:spAutoFit/>
          </a:bodyPr>
          <a:lstStyle/>
          <a:p>
            <a:r>
              <a:rPr lang="en-GB" sz="4000" dirty="0">
                <a:solidFill>
                  <a:schemeClr val="bg1"/>
                </a:solidFill>
              </a:rPr>
              <a:t>Major Societal Concerns: 4. Major Fish Stocks</a:t>
            </a:r>
            <a:endParaRPr lang="en-IE" sz="4000" dirty="0">
              <a:solidFill>
                <a:schemeClr val="bg1"/>
              </a:solidFill>
            </a:endParaRPr>
          </a:p>
        </p:txBody>
      </p:sp>
      <p:sp>
        <p:nvSpPr>
          <p:cNvPr id="3" name="TextBox 2"/>
          <p:cNvSpPr txBox="1"/>
          <p:nvPr/>
        </p:nvSpPr>
        <p:spPr>
          <a:xfrm>
            <a:off x="8350747" y="6534834"/>
            <a:ext cx="3841253" cy="369332"/>
          </a:xfrm>
          <a:prstGeom prst="rect">
            <a:avLst/>
          </a:prstGeom>
          <a:noFill/>
        </p:spPr>
        <p:txBody>
          <a:bodyPr wrap="square" rtlCol="0">
            <a:spAutoFit/>
          </a:bodyPr>
          <a:lstStyle/>
          <a:p>
            <a:r>
              <a:rPr lang="en-GB" dirty="0">
                <a:solidFill>
                  <a:schemeClr val="bg1"/>
                </a:solidFill>
              </a:rPr>
              <a:t>(</a:t>
            </a:r>
            <a:r>
              <a:rPr lang="en-GB" b="1" dirty="0">
                <a:solidFill>
                  <a:srgbClr val="002060"/>
                </a:solidFill>
              </a:rPr>
              <a:t>Courtesy Louise Vaughan, </a:t>
            </a:r>
            <a:r>
              <a:rPr lang="en-GB" b="1" dirty="0" err="1">
                <a:solidFill>
                  <a:srgbClr val="002060"/>
                </a:solidFill>
              </a:rPr>
              <a:t>ClimFish</a:t>
            </a:r>
            <a:endParaRPr lang="en-IE" b="1" dirty="0">
              <a:solidFill>
                <a:srgbClr val="002060"/>
              </a:solidFill>
            </a:endParaRPr>
          </a:p>
        </p:txBody>
      </p:sp>
      <p:pic>
        <p:nvPicPr>
          <p:cNvPr id="16" name="Picture 15"/>
          <p:cNvPicPr/>
          <p:nvPr/>
        </p:nvPicPr>
        <p:blipFill rotWithShape="1">
          <a:blip r:embed="rId3" cstate="print">
            <a:extLst>
              <a:ext uri="{28A0092B-C50C-407E-A947-70E740481C1C}">
                <a14:useLocalDpi xmlns:a14="http://schemas.microsoft.com/office/drawing/2010/main" val="0"/>
              </a:ext>
            </a:extLst>
          </a:blip>
          <a:srcRect r="21726"/>
          <a:stretch/>
        </p:blipFill>
        <p:spPr bwMode="auto">
          <a:xfrm>
            <a:off x="676525" y="1720403"/>
            <a:ext cx="4486275" cy="4053205"/>
          </a:xfrm>
          <a:prstGeom prst="rect">
            <a:avLst/>
          </a:prstGeom>
          <a:ln>
            <a:noFill/>
          </a:ln>
          <a:extLst>
            <a:ext uri="{53640926-AAD7-44D8-BBD7-CCE9431645EC}">
              <a14:shadowObscured xmlns:a14="http://schemas.microsoft.com/office/drawing/2010/main"/>
            </a:ext>
          </a:extLst>
        </p:spPr>
      </p:pic>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7258551" y="1843910"/>
            <a:ext cx="3867150" cy="3806190"/>
          </a:xfrm>
          <a:prstGeom prst="rect">
            <a:avLst/>
          </a:prstGeom>
        </p:spPr>
      </p:pic>
      <p:sp>
        <p:nvSpPr>
          <p:cNvPr id="18" name="TextBox 17"/>
          <p:cNvSpPr txBox="1"/>
          <p:nvPr/>
        </p:nvSpPr>
        <p:spPr>
          <a:xfrm>
            <a:off x="7540620" y="5803550"/>
            <a:ext cx="3841253" cy="369332"/>
          </a:xfrm>
          <a:prstGeom prst="rect">
            <a:avLst/>
          </a:prstGeom>
          <a:noFill/>
        </p:spPr>
        <p:txBody>
          <a:bodyPr wrap="square" rtlCol="0">
            <a:spAutoFit/>
          </a:bodyPr>
          <a:lstStyle/>
          <a:p>
            <a:pPr algn="ctr"/>
            <a:r>
              <a:rPr lang="en-GB" dirty="0">
                <a:solidFill>
                  <a:schemeClr val="bg1"/>
                </a:solidFill>
              </a:rPr>
              <a:t>(</a:t>
            </a:r>
            <a:r>
              <a:rPr lang="en-GB" b="1" dirty="0">
                <a:solidFill>
                  <a:srgbClr val="002060"/>
                </a:solidFill>
              </a:rPr>
              <a:t>European anchovy</a:t>
            </a:r>
            <a:endParaRPr lang="en-IE" b="1" dirty="0">
              <a:solidFill>
                <a:srgbClr val="002060"/>
              </a:solidFill>
            </a:endParaRPr>
          </a:p>
        </p:txBody>
      </p:sp>
      <p:sp>
        <p:nvSpPr>
          <p:cNvPr id="19" name="TextBox 18"/>
          <p:cNvSpPr txBox="1"/>
          <p:nvPr/>
        </p:nvSpPr>
        <p:spPr>
          <a:xfrm>
            <a:off x="999035" y="5785398"/>
            <a:ext cx="3841253" cy="369332"/>
          </a:xfrm>
          <a:prstGeom prst="rect">
            <a:avLst/>
          </a:prstGeom>
          <a:noFill/>
        </p:spPr>
        <p:txBody>
          <a:bodyPr wrap="square" rtlCol="0">
            <a:spAutoFit/>
          </a:bodyPr>
          <a:lstStyle/>
          <a:p>
            <a:pPr algn="ctr"/>
            <a:r>
              <a:rPr lang="en-GB" dirty="0">
                <a:solidFill>
                  <a:schemeClr val="bg1"/>
                </a:solidFill>
              </a:rPr>
              <a:t>(</a:t>
            </a:r>
            <a:r>
              <a:rPr lang="en-GB" b="1" dirty="0">
                <a:solidFill>
                  <a:srgbClr val="002060"/>
                </a:solidFill>
              </a:rPr>
              <a:t>Snake pipefish</a:t>
            </a:r>
            <a:endParaRPr lang="en-IE" b="1" dirty="0">
              <a:solidFill>
                <a:srgbClr val="002060"/>
              </a:solidFill>
            </a:endParaRPr>
          </a:p>
        </p:txBody>
      </p:sp>
    </p:spTree>
    <p:extLst>
      <p:ext uri="{BB962C8B-B14F-4D97-AF65-F5344CB8AC3E}">
        <p14:creationId xmlns:p14="http://schemas.microsoft.com/office/powerpoint/2010/main" val="4028909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FA9098-4AF4-44A4-A9E4-C0DBA0262383}"/>
              </a:ext>
            </a:extLst>
          </p:cNvPr>
          <p:cNvSpPr/>
          <p:nvPr/>
        </p:nvSpPr>
        <p:spPr>
          <a:xfrm>
            <a:off x="1" y="0"/>
            <a:ext cx="12191999" cy="882501"/>
          </a:xfrm>
          <a:prstGeom prst="rect">
            <a:avLst/>
          </a:prstGeom>
          <a:solidFill>
            <a:schemeClr val="accent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4000" dirty="0">
                <a:solidFill>
                  <a:schemeClr val="bg1"/>
                </a:solidFill>
                <a:cs typeface="Arial" panose="020B0604020202020204" pitchFamily="34" charset="0"/>
              </a:rPr>
              <a:t>5. Seabirds</a:t>
            </a:r>
          </a:p>
        </p:txBody>
      </p:sp>
      <p:graphicFrame>
        <p:nvGraphicFramePr>
          <p:cNvPr id="2" name="Table 1"/>
          <p:cNvGraphicFramePr>
            <a:graphicFrameLocks noGrp="1"/>
          </p:cNvGraphicFramePr>
          <p:nvPr/>
        </p:nvGraphicFramePr>
        <p:xfrm>
          <a:off x="175753" y="1042740"/>
          <a:ext cx="5567321" cy="11862943"/>
        </p:xfrm>
        <a:graphic>
          <a:graphicData uri="http://schemas.openxmlformats.org/drawingml/2006/table">
            <a:tbl>
              <a:tblPr firstRow="1" firstCol="1" bandRow="1">
                <a:tableStyleId>{5C22544A-7EE6-4342-B048-85BDC9FD1C3A}</a:tableStyleId>
              </a:tblPr>
              <a:tblGrid>
                <a:gridCol w="1698724">
                  <a:extLst>
                    <a:ext uri="{9D8B030D-6E8A-4147-A177-3AD203B41FA5}">
                      <a16:colId xmlns:a16="http://schemas.microsoft.com/office/drawing/2014/main" val="410573708"/>
                    </a:ext>
                  </a:extLst>
                </a:gridCol>
                <a:gridCol w="876224">
                  <a:extLst>
                    <a:ext uri="{9D8B030D-6E8A-4147-A177-3AD203B41FA5}">
                      <a16:colId xmlns:a16="http://schemas.microsoft.com/office/drawing/2014/main" val="2859312022"/>
                    </a:ext>
                  </a:extLst>
                </a:gridCol>
                <a:gridCol w="1068264">
                  <a:extLst>
                    <a:ext uri="{9D8B030D-6E8A-4147-A177-3AD203B41FA5}">
                      <a16:colId xmlns:a16="http://schemas.microsoft.com/office/drawing/2014/main" val="2303408828"/>
                    </a:ext>
                  </a:extLst>
                </a:gridCol>
                <a:gridCol w="887338">
                  <a:extLst>
                    <a:ext uri="{9D8B030D-6E8A-4147-A177-3AD203B41FA5}">
                      <a16:colId xmlns:a16="http://schemas.microsoft.com/office/drawing/2014/main" val="3699415429"/>
                    </a:ext>
                  </a:extLst>
                </a:gridCol>
                <a:gridCol w="1036771">
                  <a:extLst>
                    <a:ext uri="{9D8B030D-6E8A-4147-A177-3AD203B41FA5}">
                      <a16:colId xmlns:a16="http://schemas.microsoft.com/office/drawing/2014/main" val="2181138246"/>
                    </a:ext>
                  </a:extLst>
                </a:gridCol>
              </a:tblGrid>
              <a:tr h="641348">
                <a:tc>
                  <a:txBody>
                    <a:bodyPr/>
                    <a:lstStyle/>
                    <a:p>
                      <a:pPr algn="ctr">
                        <a:lnSpc>
                          <a:spcPct val="115000"/>
                        </a:lnSpc>
                        <a:spcAft>
                          <a:spcPts val="0"/>
                        </a:spcAft>
                      </a:pPr>
                      <a:r>
                        <a:rPr lang="en-IE" sz="1100" dirty="0">
                          <a:effectLst/>
                        </a:rPr>
                        <a:t>Species</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Feeding guild</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Birds of Conservation Concern in Ireland (BOCCI) 2020-2026</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European Red List of Birds (BirdLife International) 2021</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Vulnerability to climate change</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extLst>
                  <a:ext uri="{0D108BD9-81ED-4DB2-BD59-A6C34878D82A}">
                    <a16:rowId xmlns:a16="http://schemas.microsoft.com/office/drawing/2014/main" val="2614427217"/>
                  </a:ext>
                </a:extLst>
              </a:tr>
              <a:tr h="170744">
                <a:tc>
                  <a:txBody>
                    <a:bodyPr/>
                    <a:lstStyle/>
                    <a:p>
                      <a:pPr>
                        <a:lnSpc>
                          <a:spcPct val="115000"/>
                        </a:lnSpc>
                        <a:spcAft>
                          <a:spcPts val="0"/>
                        </a:spcAft>
                      </a:pPr>
                      <a:r>
                        <a:rPr lang="en-IE" sz="1100" dirty="0">
                          <a:effectLst/>
                        </a:rPr>
                        <a:t>Northern Fulmar </a:t>
                      </a:r>
                      <a:r>
                        <a:rPr lang="en-IE" sz="1100" dirty="0" err="1">
                          <a:effectLst/>
                        </a:rPr>
                        <a:t>Fulmarus</a:t>
                      </a:r>
                      <a:r>
                        <a:rPr lang="en-IE" sz="1100" dirty="0">
                          <a:effectLst/>
                        </a:rPr>
                        <a:t> </a:t>
                      </a:r>
                      <a:r>
                        <a:rPr lang="en-IE" sz="1100" dirty="0" err="1">
                          <a:effectLst/>
                        </a:rPr>
                        <a:t>glacialis</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Surface feeder</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VU</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1</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3163996481"/>
                  </a:ext>
                </a:extLst>
              </a:tr>
              <a:tr h="170744">
                <a:tc>
                  <a:txBody>
                    <a:bodyPr/>
                    <a:lstStyle/>
                    <a:p>
                      <a:pPr>
                        <a:lnSpc>
                          <a:spcPct val="115000"/>
                        </a:lnSpc>
                        <a:spcAft>
                          <a:spcPts val="0"/>
                        </a:spcAft>
                      </a:pPr>
                      <a:r>
                        <a:rPr lang="en-IE" sz="1100">
                          <a:effectLst/>
                        </a:rPr>
                        <a:t>Manx Shearwater Puffinus puffinus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dirty="0">
                          <a:effectLst/>
                        </a:rPr>
                        <a:t>Surface feeder</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LC</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2</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3453487877"/>
                  </a:ext>
                </a:extLst>
              </a:tr>
              <a:tr h="170744">
                <a:tc>
                  <a:txBody>
                    <a:bodyPr/>
                    <a:lstStyle/>
                    <a:p>
                      <a:pPr>
                        <a:lnSpc>
                          <a:spcPct val="115000"/>
                        </a:lnSpc>
                        <a:spcAft>
                          <a:spcPts val="0"/>
                        </a:spcAft>
                      </a:pPr>
                      <a:r>
                        <a:rPr lang="en-IE" sz="1100">
                          <a:effectLst/>
                        </a:rPr>
                        <a:t>Storm Petrel Hydrobates pelagicus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Surface feeder</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LC</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2-3</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1532945542"/>
                  </a:ext>
                </a:extLst>
              </a:tr>
              <a:tr h="251978">
                <a:tc>
                  <a:txBody>
                    <a:bodyPr/>
                    <a:lstStyle/>
                    <a:p>
                      <a:pPr>
                        <a:lnSpc>
                          <a:spcPct val="115000"/>
                        </a:lnSpc>
                        <a:spcAft>
                          <a:spcPts val="0"/>
                        </a:spcAft>
                      </a:pPr>
                      <a:r>
                        <a:rPr lang="en-IE" sz="1100">
                          <a:effectLst/>
                        </a:rPr>
                        <a:t>Leach's Petrel Oceanodroma leucorhoa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dirty="0">
                          <a:effectLst/>
                        </a:rPr>
                        <a:t>Surface feeder</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R</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NT</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0-1</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2816223435"/>
                  </a:ext>
                </a:extLst>
              </a:tr>
              <a:tr h="251978">
                <a:tc>
                  <a:txBody>
                    <a:bodyPr/>
                    <a:lstStyle/>
                    <a:p>
                      <a:pPr>
                        <a:lnSpc>
                          <a:spcPct val="115000"/>
                        </a:lnSpc>
                        <a:spcAft>
                          <a:spcPts val="0"/>
                        </a:spcAft>
                      </a:pPr>
                      <a:r>
                        <a:rPr lang="en-IE" sz="1100">
                          <a:effectLst/>
                        </a:rPr>
                        <a:t>Northern Gannet Morus bassanus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dirty="0">
                          <a:effectLst/>
                        </a:rPr>
                        <a:t>Water column feeder</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LC</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0-1</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3332580822"/>
                  </a:ext>
                </a:extLst>
              </a:tr>
              <a:tr h="251978">
                <a:tc>
                  <a:txBody>
                    <a:bodyPr/>
                    <a:lstStyle/>
                    <a:p>
                      <a:pPr>
                        <a:lnSpc>
                          <a:spcPct val="115000"/>
                        </a:lnSpc>
                        <a:spcAft>
                          <a:spcPts val="0"/>
                        </a:spcAft>
                      </a:pPr>
                      <a:r>
                        <a:rPr lang="en-IE" sz="1100">
                          <a:effectLst/>
                        </a:rPr>
                        <a:t>Cormorant Phalacrocorax carbo</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Water column feeder</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LC</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2</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2877015308"/>
                  </a:ext>
                </a:extLst>
              </a:tr>
              <a:tr h="251978">
                <a:tc>
                  <a:txBody>
                    <a:bodyPr/>
                    <a:lstStyle/>
                    <a:p>
                      <a:pPr>
                        <a:lnSpc>
                          <a:spcPct val="115000"/>
                        </a:lnSpc>
                        <a:spcAft>
                          <a:spcPts val="0"/>
                        </a:spcAft>
                      </a:pPr>
                      <a:r>
                        <a:rPr lang="en-IE" sz="1100">
                          <a:effectLst/>
                        </a:rPr>
                        <a:t>Shag  Phalacrocorax aristotelis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dirty="0">
                          <a:effectLst/>
                        </a:rPr>
                        <a:t>Water column feeder</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LC</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2</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1555133663"/>
                  </a:ext>
                </a:extLst>
              </a:tr>
              <a:tr h="170744">
                <a:tc>
                  <a:txBody>
                    <a:bodyPr/>
                    <a:lstStyle/>
                    <a:p>
                      <a:pPr>
                        <a:lnSpc>
                          <a:spcPct val="115000"/>
                        </a:lnSpc>
                        <a:spcAft>
                          <a:spcPts val="0"/>
                        </a:spcAft>
                      </a:pPr>
                      <a:r>
                        <a:rPr lang="en-IE" sz="1100">
                          <a:effectLst/>
                        </a:rPr>
                        <a:t>Great Skua Stercorarius skua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dirty="0">
                          <a:effectLst/>
                        </a:rPr>
                        <a:t>Surface feeder</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LC</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0-1</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3448180489"/>
                  </a:ext>
                </a:extLst>
              </a:tr>
              <a:tr h="170744">
                <a:tc>
                  <a:txBody>
                    <a:bodyPr/>
                    <a:lstStyle/>
                    <a:p>
                      <a:pPr>
                        <a:lnSpc>
                          <a:spcPct val="115000"/>
                        </a:lnSpc>
                        <a:spcAft>
                          <a:spcPts val="0"/>
                        </a:spcAft>
                      </a:pPr>
                      <a:r>
                        <a:rPr lang="en-IE" sz="1100">
                          <a:effectLst/>
                        </a:rPr>
                        <a:t>Kittiwake Rissa tridactyla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Surface feeder</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R</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highlight>
                            <a:srgbClr val="FF0000"/>
                          </a:highlight>
                        </a:rPr>
                        <a:t>VU</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2</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2414356095"/>
                  </a:ext>
                </a:extLst>
              </a:tr>
              <a:tr h="251978">
                <a:tc>
                  <a:txBody>
                    <a:bodyPr/>
                    <a:lstStyle/>
                    <a:p>
                      <a:pPr>
                        <a:lnSpc>
                          <a:spcPct val="115000"/>
                        </a:lnSpc>
                        <a:spcAft>
                          <a:spcPts val="0"/>
                        </a:spcAft>
                      </a:pPr>
                      <a:r>
                        <a:rPr lang="en-IE" sz="1100">
                          <a:effectLst/>
                        </a:rPr>
                        <a:t>Black-headed Gull Chroicocephalus ridibundus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Surface feeder</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LC</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1</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2849346521"/>
                  </a:ext>
                </a:extLst>
              </a:tr>
              <a:tr h="251978">
                <a:tc>
                  <a:txBody>
                    <a:bodyPr/>
                    <a:lstStyle/>
                    <a:p>
                      <a:pPr>
                        <a:lnSpc>
                          <a:spcPct val="115000"/>
                        </a:lnSpc>
                        <a:spcAft>
                          <a:spcPts val="0"/>
                        </a:spcAft>
                      </a:pPr>
                      <a:r>
                        <a:rPr lang="en-IE" sz="1100">
                          <a:effectLst/>
                        </a:rPr>
                        <a:t>Mediterranean Gull Ichthyaetus melanocephalus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dirty="0">
                          <a:effectLst/>
                        </a:rPr>
                        <a:t>Surface feeder</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LC</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1</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3939551896"/>
                  </a:ext>
                </a:extLst>
              </a:tr>
              <a:tr h="170744">
                <a:tc>
                  <a:txBody>
                    <a:bodyPr/>
                    <a:lstStyle/>
                    <a:p>
                      <a:pPr>
                        <a:lnSpc>
                          <a:spcPct val="115000"/>
                        </a:lnSpc>
                        <a:spcAft>
                          <a:spcPts val="0"/>
                        </a:spcAft>
                      </a:pPr>
                      <a:r>
                        <a:rPr lang="en-IE" sz="1100">
                          <a:effectLst/>
                        </a:rPr>
                        <a:t>Common Gull Larus canus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dirty="0">
                          <a:effectLst/>
                        </a:rPr>
                        <a:t>Surface feeder</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LC</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1</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1107894637"/>
                  </a:ext>
                </a:extLst>
              </a:tr>
              <a:tr h="251978">
                <a:tc>
                  <a:txBody>
                    <a:bodyPr/>
                    <a:lstStyle/>
                    <a:p>
                      <a:pPr>
                        <a:lnSpc>
                          <a:spcPct val="115000"/>
                        </a:lnSpc>
                        <a:spcAft>
                          <a:spcPts val="0"/>
                        </a:spcAft>
                      </a:pPr>
                      <a:r>
                        <a:rPr lang="en-IE" sz="1100">
                          <a:effectLst/>
                        </a:rPr>
                        <a:t>Lesser black-backed Gull Larus fuscus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dirty="0">
                          <a:effectLst/>
                        </a:rPr>
                        <a:t>Surface feeder</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LC</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1</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2115758233"/>
                  </a:ext>
                </a:extLst>
              </a:tr>
              <a:tr h="170744">
                <a:tc>
                  <a:txBody>
                    <a:bodyPr/>
                    <a:lstStyle/>
                    <a:p>
                      <a:pPr>
                        <a:lnSpc>
                          <a:spcPct val="115000"/>
                        </a:lnSpc>
                        <a:spcAft>
                          <a:spcPts val="0"/>
                        </a:spcAft>
                      </a:pPr>
                      <a:r>
                        <a:rPr lang="en-IE" sz="1100">
                          <a:effectLst/>
                        </a:rPr>
                        <a:t>Herring Gull Larus argentatus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dirty="0">
                          <a:effectLst/>
                        </a:rPr>
                        <a:t>Surface feeder</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LC</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1</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2820932743"/>
                  </a:ext>
                </a:extLst>
              </a:tr>
              <a:tr h="251978">
                <a:tc>
                  <a:txBody>
                    <a:bodyPr/>
                    <a:lstStyle/>
                    <a:p>
                      <a:pPr>
                        <a:lnSpc>
                          <a:spcPct val="115000"/>
                        </a:lnSpc>
                        <a:spcAft>
                          <a:spcPts val="0"/>
                        </a:spcAft>
                      </a:pPr>
                      <a:r>
                        <a:rPr lang="en-IE" sz="1100">
                          <a:effectLst/>
                        </a:rPr>
                        <a:t>Great Black-backed Gull Larus marinus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dirty="0">
                          <a:effectLst/>
                        </a:rPr>
                        <a:t>Surface feeder</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G</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LC</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1</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803214501"/>
                  </a:ext>
                </a:extLst>
              </a:tr>
              <a:tr h="170744">
                <a:tc>
                  <a:txBody>
                    <a:bodyPr/>
                    <a:lstStyle/>
                    <a:p>
                      <a:pPr>
                        <a:lnSpc>
                          <a:spcPct val="115000"/>
                        </a:lnSpc>
                        <a:spcAft>
                          <a:spcPts val="0"/>
                        </a:spcAft>
                      </a:pPr>
                      <a:r>
                        <a:rPr lang="en-IE" sz="1100">
                          <a:effectLst/>
                        </a:rPr>
                        <a:t>Little Tern Sternula albifrons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dirty="0">
                          <a:effectLst/>
                        </a:rPr>
                        <a:t>Surface feeder</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LC</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3</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2216754776"/>
                  </a:ext>
                </a:extLst>
              </a:tr>
              <a:tr h="170744">
                <a:tc>
                  <a:txBody>
                    <a:bodyPr/>
                    <a:lstStyle/>
                    <a:p>
                      <a:pPr>
                        <a:lnSpc>
                          <a:spcPct val="115000"/>
                        </a:lnSpc>
                        <a:spcAft>
                          <a:spcPts val="0"/>
                        </a:spcAft>
                      </a:pPr>
                      <a:r>
                        <a:rPr lang="en-IE" sz="1100">
                          <a:effectLst/>
                        </a:rPr>
                        <a:t>Sandwich Tern Sterna sandvicensis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dirty="0">
                          <a:effectLst/>
                        </a:rPr>
                        <a:t>Surface feeder</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LC</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2</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3954954109"/>
                  </a:ext>
                </a:extLst>
              </a:tr>
              <a:tr h="170744">
                <a:tc>
                  <a:txBody>
                    <a:bodyPr/>
                    <a:lstStyle/>
                    <a:p>
                      <a:pPr>
                        <a:lnSpc>
                          <a:spcPct val="115000"/>
                        </a:lnSpc>
                        <a:spcAft>
                          <a:spcPts val="0"/>
                        </a:spcAft>
                      </a:pPr>
                      <a:r>
                        <a:rPr lang="en-IE" sz="1100">
                          <a:effectLst/>
                        </a:rPr>
                        <a:t>Common Tern Sterna hirundo</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dirty="0">
                          <a:effectLst/>
                        </a:rPr>
                        <a:t>Surface feeder</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LC</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2</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3113152355"/>
                  </a:ext>
                </a:extLst>
              </a:tr>
              <a:tr h="170744">
                <a:tc>
                  <a:txBody>
                    <a:bodyPr/>
                    <a:lstStyle/>
                    <a:p>
                      <a:pPr>
                        <a:lnSpc>
                          <a:spcPct val="115000"/>
                        </a:lnSpc>
                        <a:spcAft>
                          <a:spcPts val="0"/>
                        </a:spcAft>
                      </a:pPr>
                      <a:r>
                        <a:rPr lang="en-IE" sz="1100">
                          <a:effectLst/>
                        </a:rPr>
                        <a:t>Arctic Tern Sterna paradisea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Surface feeder</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LC</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2</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2342246699"/>
                  </a:ext>
                </a:extLst>
              </a:tr>
              <a:tr h="170744">
                <a:tc>
                  <a:txBody>
                    <a:bodyPr/>
                    <a:lstStyle/>
                    <a:p>
                      <a:pPr>
                        <a:lnSpc>
                          <a:spcPct val="115000"/>
                        </a:lnSpc>
                        <a:spcAft>
                          <a:spcPts val="0"/>
                        </a:spcAft>
                      </a:pPr>
                      <a:r>
                        <a:rPr lang="en-IE" sz="1100">
                          <a:effectLst/>
                        </a:rPr>
                        <a:t>Roseate Tern Sterna dougallii</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dirty="0">
                          <a:effectLst/>
                        </a:rPr>
                        <a:t>Surface feeder</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LC</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2</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4147210095"/>
                  </a:ext>
                </a:extLst>
              </a:tr>
              <a:tr h="251978">
                <a:tc>
                  <a:txBody>
                    <a:bodyPr/>
                    <a:lstStyle/>
                    <a:p>
                      <a:pPr>
                        <a:lnSpc>
                          <a:spcPct val="115000"/>
                        </a:lnSpc>
                        <a:spcAft>
                          <a:spcPts val="0"/>
                        </a:spcAft>
                      </a:pPr>
                      <a:r>
                        <a:rPr lang="en-IE" sz="1100">
                          <a:effectLst/>
                        </a:rPr>
                        <a:t>Common Guillemot Uria aalge</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dirty="0">
                          <a:effectLst/>
                        </a:rPr>
                        <a:t>Water column feeder</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LC</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1</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4170171835"/>
                  </a:ext>
                </a:extLst>
              </a:tr>
              <a:tr h="251978">
                <a:tc>
                  <a:txBody>
                    <a:bodyPr/>
                    <a:lstStyle/>
                    <a:p>
                      <a:pPr>
                        <a:lnSpc>
                          <a:spcPct val="115000"/>
                        </a:lnSpc>
                        <a:spcAft>
                          <a:spcPts val="0"/>
                        </a:spcAft>
                      </a:pPr>
                      <a:r>
                        <a:rPr lang="en-IE" sz="1100">
                          <a:effectLst/>
                        </a:rPr>
                        <a:t>Razorbill Alca torda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dirty="0">
                          <a:effectLst/>
                        </a:rPr>
                        <a:t>Water column feeder</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R</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LC</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a:effectLst/>
                        </a:rPr>
                        <a:t>1</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1839724319"/>
                  </a:ext>
                </a:extLst>
              </a:tr>
              <a:tr h="251978">
                <a:tc>
                  <a:txBody>
                    <a:bodyPr/>
                    <a:lstStyle/>
                    <a:p>
                      <a:pPr>
                        <a:lnSpc>
                          <a:spcPct val="115000"/>
                        </a:lnSpc>
                        <a:spcAft>
                          <a:spcPts val="0"/>
                        </a:spcAft>
                      </a:pPr>
                      <a:r>
                        <a:rPr lang="en-IE" sz="1100">
                          <a:effectLst/>
                        </a:rPr>
                        <a:t>Black Guillemot Cepphus grylle</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dirty="0">
                          <a:effectLst/>
                        </a:rPr>
                        <a:t>Water column feeder</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a:effectLst/>
                        </a:rPr>
                        <a:t>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dirty="0">
                          <a:effectLst/>
                        </a:rPr>
                        <a:t>LC</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dirty="0">
                          <a:effectLst/>
                        </a:rPr>
                        <a:t>1-2</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2794308917"/>
                  </a:ext>
                </a:extLst>
              </a:tr>
              <a:tr h="251978">
                <a:tc>
                  <a:txBody>
                    <a:bodyPr/>
                    <a:lstStyle/>
                    <a:p>
                      <a:pPr>
                        <a:lnSpc>
                          <a:spcPct val="115000"/>
                        </a:lnSpc>
                        <a:spcAft>
                          <a:spcPts val="0"/>
                        </a:spcAft>
                      </a:pPr>
                      <a:r>
                        <a:rPr lang="en-IE" sz="1100">
                          <a:effectLst/>
                        </a:rPr>
                        <a:t>Puffin Fratercula arctica</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dirty="0">
                          <a:effectLst/>
                        </a:rPr>
                        <a:t>Water column feeder</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dirty="0">
                          <a:effectLst/>
                        </a:rPr>
                        <a:t>R</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nchor="ctr"/>
                </a:tc>
                <a:tc>
                  <a:txBody>
                    <a:bodyPr/>
                    <a:lstStyle/>
                    <a:p>
                      <a:pPr algn="ctr">
                        <a:lnSpc>
                          <a:spcPct val="115000"/>
                        </a:lnSpc>
                        <a:spcAft>
                          <a:spcPts val="0"/>
                        </a:spcAft>
                      </a:pPr>
                      <a:r>
                        <a:rPr lang="en-IE" sz="1100" dirty="0">
                          <a:effectLst/>
                        </a:rPr>
                        <a:t>EN</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tc>
                  <a:txBody>
                    <a:bodyPr/>
                    <a:lstStyle/>
                    <a:p>
                      <a:pPr algn="ctr">
                        <a:lnSpc>
                          <a:spcPct val="115000"/>
                        </a:lnSpc>
                        <a:spcAft>
                          <a:spcPts val="0"/>
                        </a:spcAft>
                      </a:pPr>
                      <a:r>
                        <a:rPr lang="en-IE" sz="1100" dirty="0">
                          <a:effectLst/>
                        </a:rPr>
                        <a:t>2</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11" marR="49211" marT="0" marB="0"/>
                </a:tc>
                <a:extLst>
                  <a:ext uri="{0D108BD9-81ED-4DB2-BD59-A6C34878D82A}">
                    <a16:rowId xmlns:a16="http://schemas.microsoft.com/office/drawing/2014/main" val="3428887663"/>
                  </a:ext>
                </a:extLst>
              </a:tr>
            </a:tbl>
          </a:graphicData>
        </a:graphic>
      </p:graphicFrame>
      <p:sp>
        <p:nvSpPr>
          <p:cNvPr id="5" name="Rectangle 4"/>
          <p:cNvSpPr/>
          <p:nvPr/>
        </p:nvSpPr>
        <p:spPr>
          <a:xfrm>
            <a:off x="5871411" y="962694"/>
            <a:ext cx="6096000" cy="5507662"/>
          </a:xfrm>
          <a:prstGeom prst="rect">
            <a:avLst/>
          </a:prstGeom>
        </p:spPr>
        <p:txBody>
          <a:bodyPr>
            <a:spAutoFit/>
          </a:bodyPr>
          <a:lstStyle/>
          <a:p>
            <a:pPr marL="342900" lvl="0" indent="-342900" algn="just">
              <a:lnSpc>
                <a:spcPct val="115000"/>
              </a:lnSpc>
              <a:spcAft>
                <a:spcPts val="0"/>
              </a:spcAft>
              <a:buFont typeface="Symbol" panose="05050102010706020507" pitchFamily="18" charset="2"/>
              <a:buChar char=""/>
            </a:pPr>
            <a:r>
              <a:rPr lang="en-IE" dirty="0">
                <a:highlight>
                  <a:srgbClr val="FFFF00"/>
                </a:highlight>
                <a:latin typeface="Calibri" panose="020F0502020204030204" pitchFamily="34" charset="0"/>
                <a:ea typeface="Calibri" panose="020F0502020204030204" pitchFamily="34" charset="0"/>
                <a:cs typeface="Calibri" panose="020F0502020204030204" pitchFamily="34" charset="0"/>
              </a:rPr>
              <a:t>Approximately half of seabird species globally have declining population trends.</a:t>
            </a:r>
            <a:endParaRPr lang="en-I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endParaRPr lang="en-IE"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0"/>
              </a:spcAft>
              <a:buFont typeface="Symbol" panose="05050102010706020507" pitchFamily="18" charset="2"/>
              <a:buChar char=""/>
            </a:pPr>
            <a:r>
              <a:rPr lang="en-IE" dirty="0">
                <a:solidFill>
                  <a:srgbClr val="FF0000"/>
                </a:solidFill>
              </a:rPr>
              <a:t>89% of seabirds impacted by climate change are also affected by other threats such as overfishing, hunting/trapping and disturbance</a:t>
            </a:r>
            <a:r>
              <a:rPr lang="en-IE" dirty="0">
                <a:latin typeface="Calibri" panose="020F0502020204030204" pitchFamily="34" charset="0"/>
                <a:ea typeface="Calibri" panose="020F0502020204030204" pitchFamily="34" charset="0"/>
                <a:cs typeface="Calibri" panose="020F0502020204030204" pitchFamily="34" charset="0"/>
              </a:rPr>
              <a:t>. It is difficult to estimate the impact of climate change on Irish seabird populations given the myriad of threats they currently face.</a:t>
            </a:r>
            <a:endParaRPr lang="en-I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endParaRPr lang="en-IE"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0"/>
              </a:spcAft>
              <a:buFont typeface="Symbol" panose="05050102010706020507" pitchFamily="18" charset="2"/>
              <a:buChar char=""/>
            </a:pPr>
            <a:r>
              <a:rPr lang="en-IE" dirty="0">
                <a:highlight>
                  <a:srgbClr val="FFFF00"/>
                </a:highlight>
                <a:latin typeface="Calibri" panose="020F0502020204030204" pitchFamily="34" charset="0"/>
                <a:ea typeface="Calibri" panose="020F0502020204030204" pitchFamily="34" charset="0"/>
                <a:cs typeface="Calibri" panose="020F0502020204030204" pitchFamily="34" charset="0"/>
              </a:rPr>
              <a:t>Little Terns may be the most vulnerable to sea-level rise as well as species that nest on coastal beaches such as Ringed Plover</a:t>
            </a:r>
            <a:r>
              <a:rPr lang="en-IE" i="1" dirty="0">
                <a:highlight>
                  <a:srgbClr val="FFFF00"/>
                </a:highlight>
                <a:latin typeface="Calibri" panose="020F0502020204030204" pitchFamily="34" charset="0"/>
                <a:ea typeface="Calibri" panose="020F0502020204030204" pitchFamily="34" charset="0"/>
                <a:cs typeface="Calibri" panose="020F0502020204030204" pitchFamily="34" charset="0"/>
              </a:rPr>
              <a:t>.</a:t>
            </a:r>
            <a:r>
              <a:rPr lang="en-IE" dirty="0">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I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endParaRPr lang="en-IE"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0"/>
              </a:spcAft>
              <a:buFont typeface="Symbol" panose="05050102010706020507" pitchFamily="18" charset="2"/>
              <a:buChar char=""/>
            </a:pPr>
            <a:r>
              <a:rPr lang="en-IE" dirty="0">
                <a:latin typeface="Calibri" panose="020F0502020204030204" pitchFamily="34" charset="0"/>
                <a:ea typeface="Calibri" panose="020F0502020204030204" pitchFamily="34" charset="0"/>
                <a:cs typeface="Calibri" panose="020F0502020204030204" pitchFamily="34" charset="0"/>
              </a:rPr>
              <a:t>Seabird mortality during cyclones is likely caused by starvation, as seabirds cannot effectively find prey in these extreme conditions. Storms in in 2013/2014 resulted in wrecks of over 50,000 seabirds on the coastline of Europe. </a:t>
            </a:r>
            <a:endParaRPr lang="en-IE"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6240379" y="6488668"/>
            <a:ext cx="6817895" cy="369332"/>
          </a:xfrm>
          <a:prstGeom prst="rect">
            <a:avLst/>
          </a:prstGeom>
          <a:noFill/>
        </p:spPr>
        <p:txBody>
          <a:bodyPr wrap="square" rtlCol="0">
            <a:spAutoFit/>
          </a:bodyPr>
          <a:lstStyle/>
          <a:p>
            <a:r>
              <a:rPr lang="en-GB" dirty="0">
                <a:solidFill>
                  <a:schemeClr val="bg1"/>
                </a:solidFill>
              </a:rPr>
              <a:t>(</a:t>
            </a:r>
            <a:r>
              <a:rPr lang="en-GB" b="1" dirty="0">
                <a:solidFill>
                  <a:srgbClr val="002060"/>
                </a:solidFill>
              </a:rPr>
              <a:t>Courtesy: Power et al (in prep)</a:t>
            </a:r>
            <a:endParaRPr lang="en-IE" b="1" dirty="0">
              <a:solidFill>
                <a:srgbClr val="002060"/>
              </a:solidFill>
            </a:endParaRPr>
          </a:p>
        </p:txBody>
      </p:sp>
    </p:spTree>
    <p:extLst>
      <p:ext uri="{BB962C8B-B14F-4D97-AF65-F5344CB8AC3E}">
        <p14:creationId xmlns:p14="http://schemas.microsoft.com/office/powerpoint/2010/main" val="108180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FA9098-4AF4-44A4-A9E4-C0DBA0262383}"/>
              </a:ext>
            </a:extLst>
          </p:cNvPr>
          <p:cNvSpPr/>
          <p:nvPr/>
        </p:nvSpPr>
        <p:spPr>
          <a:xfrm>
            <a:off x="1" y="0"/>
            <a:ext cx="12191999" cy="882501"/>
          </a:xfrm>
          <a:prstGeom prst="rect">
            <a:avLst/>
          </a:prstGeom>
          <a:solidFill>
            <a:schemeClr val="accent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4000" dirty="0">
                <a:solidFill>
                  <a:schemeClr val="bg1"/>
                </a:solidFill>
                <a:cs typeface="Arial" panose="020B0604020202020204" pitchFamily="34" charset="0"/>
              </a:rPr>
              <a:t>6. Land ocean aquatic continuum (</a:t>
            </a:r>
            <a:r>
              <a:rPr lang="en-GB" sz="4000" dirty="0" err="1">
                <a:solidFill>
                  <a:schemeClr val="bg1"/>
                </a:solidFill>
                <a:cs typeface="Arial" panose="020B0604020202020204" pitchFamily="34" charset="0"/>
              </a:rPr>
              <a:t>Burrishoole</a:t>
            </a:r>
            <a:r>
              <a:rPr lang="en-GB" sz="4000" dirty="0">
                <a:solidFill>
                  <a:schemeClr val="bg1"/>
                </a:solidFill>
                <a:cs typeface="Arial" panose="020B0604020202020204" pitchFamily="34" charset="0"/>
              </a:rPr>
              <a:t>)</a:t>
            </a:r>
          </a:p>
        </p:txBody>
      </p:sp>
      <p:sp>
        <p:nvSpPr>
          <p:cNvPr id="6" name="TextBox 5"/>
          <p:cNvSpPr txBox="1"/>
          <p:nvPr/>
        </p:nvSpPr>
        <p:spPr>
          <a:xfrm>
            <a:off x="1033287" y="1332819"/>
            <a:ext cx="1764631" cy="369332"/>
          </a:xfrm>
          <a:prstGeom prst="rect">
            <a:avLst/>
          </a:prstGeom>
          <a:noFill/>
        </p:spPr>
        <p:txBody>
          <a:bodyPr wrap="square" rtlCol="0">
            <a:spAutoFit/>
          </a:bodyPr>
          <a:lstStyle/>
          <a:p>
            <a:pPr algn="ctr"/>
            <a:r>
              <a:rPr lang="en-GB" dirty="0">
                <a:solidFill>
                  <a:schemeClr val="bg1"/>
                </a:solidFill>
              </a:rPr>
              <a:t>(</a:t>
            </a:r>
            <a:r>
              <a:rPr lang="en-GB" b="1" dirty="0">
                <a:solidFill>
                  <a:srgbClr val="002060"/>
                </a:solidFill>
              </a:rPr>
              <a:t>Salmon</a:t>
            </a:r>
            <a:endParaRPr lang="en-IE" b="1" dirty="0">
              <a:solidFill>
                <a:srgbClr val="002060"/>
              </a:solidFill>
            </a:endParaRPr>
          </a:p>
        </p:txBody>
      </p:sp>
      <p:sp>
        <p:nvSpPr>
          <p:cNvPr id="8" name="TextBox 7"/>
          <p:cNvSpPr txBox="1"/>
          <p:nvPr/>
        </p:nvSpPr>
        <p:spPr>
          <a:xfrm>
            <a:off x="838200" y="6246557"/>
            <a:ext cx="6817895" cy="369332"/>
          </a:xfrm>
          <a:prstGeom prst="rect">
            <a:avLst/>
          </a:prstGeom>
          <a:noFill/>
        </p:spPr>
        <p:txBody>
          <a:bodyPr wrap="square" rtlCol="0">
            <a:spAutoFit/>
          </a:bodyPr>
          <a:lstStyle/>
          <a:p>
            <a:r>
              <a:rPr lang="en-GB" dirty="0">
                <a:solidFill>
                  <a:schemeClr val="bg1"/>
                </a:solidFill>
              </a:rPr>
              <a:t>(</a:t>
            </a:r>
            <a:r>
              <a:rPr lang="en-GB" b="1" dirty="0">
                <a:solidFill>
                  <a:srgbClr val="002060"/>
                </a:solidFill>
              </a:rPr>
              <a:t>Courtesy: De Eyto at al (in prep)</a:t>
            </a:r>
            <a:endParaRPr lang="en-IE" b="1" dirty="0">
              <a:solidFill>
                <a:srgbClr val="002060"/>
              </a:solidFill>
            </a:endParaRPr>
          </a:p>
        </p:txBody>
      </p:sp>
      <p:grpSp>
        <p:nvGrpSpPr>
          <p:cNvPr id="9" name="Group 8"/>
          <p:cNvGrpSpPr/>
          <p:nvPr/>
        </p:nvGrpSpPr>
        <p:grpSpPr>
          <a:xfrm>
            <a:off x="160422" y="1825625"/>
            <a:ext cx="3520690" cy="4028674"/>
            <a:chOff x="0" y="0"/>
            <a:chExt cx="3030855" cy="334264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8896" r="6592" b="9486"/>
            <a:stretch/>
          </p:blipFill>
          <p:spPr bwMode="auto">
            <a:xfrm>
              <a:off x="0" y="0"/>
              <a:ext cx="3030855" cy="2809875"/>
            </a:xfrm>
            <a:prstGeom prst="rect">
              <a:avLst/>
            </a:prstGeom>
            <a:ln>
              <a:solidFill>
                <a:srgbClr val="002060"/>
              </a:solidFill>
            </a:ln>
            <a:extLst>
              <a:ext uri="{53640926-AAD7-44D8-BBD7-CCE9431645EC}">
                <a14:shadowObscured xmlns:a14="http://schemas.microsoft.com/office/drawing/2010/main"/>
              </a:ext>
            </a:extLst>
          </p:spPr>
        </p:pic>
        <p:sp>
          <p:nvSpPr>
            <p:cNvPr id="11" name="Text Box 26"/>
            <p:cNvSpPr txBox="1"/>
            <p:nvPr/>
          </p:nvSpPr>
          <p:spPr>
            <a:xfrm>
              <a:off x="0" y="2867025"/>
              <a:ext cx="3021965" cy="475615"/>
            </a:xfrm>
            <a:prstGeom prst="rect">
              <a:avLst/>
            </a:prstGeom>
            <a:solidFill>
              <a:prstClr val="white"/>
            </a:solidFill>
            <a:ln>
              <a:solidFill>
                <a:srgbClr val="002060"/>
              </a:solidFill>
            </a:ln>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n-US"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Figure 7 Annual wild grilse 1 sea winter salmon counts (top)  and % marine returns (bottom) for the Burrishoole catchment, 1971-2020 (Marine Institute Data).</a:t>
              </a:r>
              <a:endParaRPr lang="en-IE"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2" name="TextBox 11"/>
          <p:cNvSpPr txBox="1"/>
          <p:nvPr/>
        </p:nvSpPr>
        <p:spPr>
          <a:xfrm>
            <a:off x="4843287" y="1307280"/>
            <a:ext cx="1764631" cy="369332"/>
          </a:xfrm>
          <a:prstGeom prst="rect">
            <a:avLst/>
          </a:prstGeom>
          <a:noFill/>
        </p:spPr>
        <p:txBody>
          <a:bodyPr wrap="square" rtlCol="0">
            <a:spAutoFit/>
          </a:bodyPr>
          <a:lstStyle/>
          <a:p>
            <a:pPr algn="ctr"/>
            <a:r>
              <a:rPr lang="en-GB" dirty="0">
                <a:solidFill>
                  <a:schemeClr val="bg1"/>
                </a:solidFill>
              </a:rPr>
              <a:t>(</a:t>
            </a:r>
            <a:r>
              <a:rPr lang="en-GB" b="1" dirty="0">
                <a:solidFill>
                  <a:srgbClr val="002060"/>
                </a:solidFill>
              </a:rPr>
              <a:t>Trout</a:t>
            </a:r>
            <a:endParaRPr lang="en-IE" b="1" dirty="0">
              <a:solidFill>
                <a:srgbClr val="002060"/>
              </a:solidFill>
            </a:endParaRPr>
          </a:p>
        </p:txBody>
      </p:sp>
      <p:sp>
        <p:nvSpPr>
          <p:cNvPr id="13" name="TextBox 12"/>
          <p:cNvSpPr txBox="1"/>
          <p:nvPr/>
        </p:nvSpPr>
        <p:spPr>
          <a:xfrm>
            <a:off x="9072251" y="1291223"/>
            <a:ext cx="1764631" cy="369332"/>
          </a:xfrm>
          <a:prstGeom prst="rect">
            <a:avLst/>
          </a:prstGeom>
          <a:noFill/>
        </p:spPr>
        <p:txBody>
          <a:bodyPr wrap="square" rtlCol="0">
            <a:spAutoFit/>
          </a:bodyPr>
          <a:lstStyle/>
          <a:p>
            <a:pPr algn="ctr"/>
            <a:r>
              <a:rPr lang="en-GB" dirty="0">
                <a:solidFill>
                  <a:schemeClr val="bg1"/>
                </a:solidFill>
              </a:rPr>
              <a:t>(</a:t>
            </a:r>
            <a:r>
              <a:rPr lang="en-GB" b="1" dirty="0">
                <a:solidFill>
                  <a:srgbClr val="002060"/>
                </a:solidFill>
              </a:rPr>
              <a:t>Eel</a:t>
            </a:r>
            <a:endParaRPr lang="en-IE" b="1" dirty="0">
              <a:solidFill>
                <a:srgbClr val="002060"/>
              </a:solidFill>
            </a:endParaRPr>
          </a:p>
        </p:txBody>
      </p:sp>
      <p:grpSp>
        <p:nvGrpSpPr>
          <p:cNvPr id="14" name="Group 13"/>
          <p:cNvGrpSpPr/>
          <p:nvPr/>
        </p:nvGrpSpPr>
        <p:grpSpPr>
          <a:xfrm>
            <a:off x="4496435" y="1887855"/>
            <a:ext cx="3199130" cy="3966444"/>
            <a:chOff x="0" y="0"/>
            <a:chExt cx="3199130" cy="308229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3199130" cy="2769870"/>
            </a:xfrm>
            <a:prstGeom prst="rect">
              <a:avLst/>
            </a:prstGeom>
            <a:ln>
              <a:solidFill>
                <a:srgbClr val="002060"/>
              </a:solidFill>
            </a:ln>
            <a:extLst>
              <a:ext uri="{53640926-AAD7-44D8-BBD7-CCE9431645EC}">
                <a14:shadowObscured xmlns:a14="http://schemas.microsoft.com/office/drawing/2010/main"/>
              </a:ext>
            </a:extLst>
          </p:spPr>
        </p:pic>
        <p:sp>
          <p:nvSpPr>
            <p:cNvPr id="16" name="Text Box 31"/>
            <p:cNvSpPr txBox="1"/>
            <p:nvPr/>
          </p:nvSpPr>
          <p:spPr>
            <a:xfrm>
              <a:off x="19050" y="2676525"/>
              <a:ext cx="3172460" cy="405765"/>
            </a:xfrm>
            <a:prstGeom prst="rect">
              <a:avLst/>
            </a:prstGeom>
            <a:solidFill>
              <a:prstClr val="white"/>
            </a:solidFill>
            <a:ln>
              <a:solidFill>
                <a:srgbClr val="002060"/>
              </a:solidFill>
            </a:ln>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n-US"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Figure 8 Annual count of trout, returning to the Burrishoole catchment, to spawn between 1971-2020 (Marine Institute Data).</a:t>
              </a:r>
              <a:endParaRPr lang="en-IE"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7" name="Group 16"/>
          <p:cNvGrpSpPr/>
          <p:nvPr/>
        </p:nvGrpSpPr>
        <p:grpSpPr>
          <a:xfrm>
            <a:off x="8133346" y="1887855"/>
            <a:ext cx="3287267" cy="3966444"/>
            <a:chOff x="0" y="0"/>
            <a:chExt cx="2964180" cy="3347720"/>
          </a:xfrm>
        </p:grpSpPr>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5941" r="7036"/>
            <a:stretch/>
          </p:blipFill>
          <p:spPr bwMode="auto">
            <a:xfrm>
              <a:off x="0" y="0"/>
              <a:ext cx="2867025" cy="2851150"/>
            </a:xfrm>
            <a:prstGeom prst="rect">
              <a:avLst/>
            </a:prstGeom>
            <a:ln>
              <a:solidFill>
                <a:srgbClr val="002060"/>
              </a:solidFill>
            </a:ln>
            <a:extLst>
              <a:ext uri="{53640926-AAD7-44D8-BBD7-CCE9431645EC}">
                <a14:shadowObscured xmlns:a14="http://schemas.microsoft.com/office/drawing/2010/main"/>
              </a:ext>
            </a:extLst>
          </p:spPr>
        </p:pic>
        <p:sp>
          <p:nvSpPr>
            <p:cNvPr id="19" name="Text Box 195"/>
            <p:cNvSpPr txBox="1"/>
            <p:nvPr/>
          </p:nvSpPr>
          <p:spPr>
            <a:xfrm>
              <a:off x="38100" y="2809875"/>
              <a:ext cx="2926080" cy="537845"/>
            </a:xfrm>
            <a:prstGeom prst="rect">
              <a:avLst/>
            </a:prstGeom>
            <a:solidFill>
              <a:prstClr val="white"/>
            </a:solidFill>
            <a:ln>
              <a:solidFill>
                <a:srgbClr val="002060"/>
              </a:solidFill>
            </a:ln>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n-US"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Figure 9 Annual count of silver eel (top), and total biomass of silver eel (bottom) leaving the Burrishoole catchment, 1971-2020 (Marine Institute Data).</a:t>
              </a:r>
              <a:endParaRPr lang="en-IE"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612691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34D79074-F693-E60C-1B7A-64A8B9765C8C}"/>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AF596FBE-3167-2114-83FA-C4EED2DC6B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8" y="178388"/>
            <a:ext cx="1814815" cy="1814815"/>
          </a:xfrm>
          <a:prstGeom prst="rect">
            <a:avLst/>
          </a:prstGeom>
        </p:spPr>
      </p:pic>
      <p:sp>
        <p:nvSpPr>
          <p:cNvPr id="21" name="Rectangle 20">
            <a:extLst>
              <a:ext uri="{FF2B5EF4-FFF2-40B4-BE49-F238E27FC236}">
                <a16:creationId xmlns:a16="http://schemas.microsoft.com/office/drawing/2014/main" id="{EEEF89A6-A633-A31A-306D-71EB534A5DC7}"/>
              </a:ext>
            </a:extLst>
          </p:cNvPr>
          <p:cNvSpPr/>
          <p:nvPr/>
        </p:nvSpPr>
        <p:spPr>
          <a:xfrm>
            <a:off x="1891323" y="6397303"/>
            <a:ext cx="4713150" cy="400110"/>
          </a:xfrm>
          <a:prstGeom prst="rect">
            <a:avLst/>
          </a:prstGeom>
        </p:spPr>
        <p:txBody>
          <a:bodyPr wrap="none">
            <a:spAutoFit/>
          </a:bodyPr>
          <a:lstStyle/>
          <a:p>
            <a:r>
              <a:rPr lang="en-IE" sz="2000" dirty="0">
                <a:solidFill>
                  <a:srgbClr val="34819B"/>
                </a:solidFill>
                <a:latin typeface="DINPro-Light" panose="020B0504020101010102"/>
              </a:rPr>
              <a:t>https://oar.marine.ie/handle/10793/1844</a:t>
            </a:r>
          </a:p>
        </p:txBody>
      </p:sp>
      <p:grpSp>
        <p:nvGrpSpPr>
          <p:cNvPr id="2" name="Group 4">
            <a:extLst>
              <a:ext uri="{FF2B5EF4-FFF2-40B4-BE49-F238E27FC236}">
                <a16:creationId xmlns:a16="http://schemas.microsoft.com/office/drawing/2014/main" id="{F52F7A6B-3703-D134-1457-D1D526CF9E77}"/>
              </a:ext>
            </a:extLst>
          </p:cNvPr>
          <p:cNvGrpSpPr>
            <a:grpSpLocks noChangeAspect="1"/>
          </p:cNvGrpSpPr>
          <p:nvPr/>
        </p:nvGrpSpPr>
        <p:grpSpPr bwMode="auto">
          <a:xfrm>
            <a:off x="1890713" y="241300"/>
            <a:ext cx="10106025" cy="5935663"/>
            <a:chOff x="1191" y="152"/>
            <a:chExt cx="6366" cy="3739"/>
          </a:xfrm>
        </p:grpSpPr>
        <p:sp>
          <p:nvSpPr>
            <p:cNvPr id="3" name="AutoShape 3">
              <a:extLst>
                <a:ext uri="{FF2B5EF4-FFF2-40B4-BE49-F238E27FC236}">
                  <a16:creationId xmlns:a16="http://schemas.microsoft.com/office/drawing/2014/main" id="{6421C0EC-C143-5A19-F20D-C9E360E8C582}"/>
                </a:ext>
              </a:extLst>
            </p:cNvPr>
            <p:cNvSpPr>
              <a:spLocks noChangeAspect="1" noChangeArrowheads="1" noTextEdit="1"/>
            </p:cNvSpPr>
            <p:nvPr/>
          </p:nvSpPr>
          <p:spPr bwMode="auto">
            <a:xfrm>
              <a:off x="1191" y="152"/>
              <a:ext cx="6366" cy="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a:p>
          </p:txBody>
        </p:sp>
        <p:pic>
          <p:nvPicPr>
            <p:cNvPr id="1029" name="Picture 5">
              <a:extLst>
                <a:ext uri="{FF2B5EF4-FFF2-40B4-BE49-F238E27FC236}">
                  <a16:creationId xmlns:a16="http://schemas.microsoft.com/office/drawing/2014/main" id="{6D59E968-B5F5-712E-39C3-05FCCAD005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4" y="155"/>
              <a:ext cx="2628" cy="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5E963317-E3A1-25DB-88EA-9BCCE8400E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4" y="186"/>
              <a:ext cx="860" cy="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a:extLst>
                <a:ext uri="{FF2B5EF4-FFF2-40B4-BE49-F238E27FC236}">
                  <a16:creationId xmlns:a16="http://schemas.microsoft.com/office/drawing/2014/main" id="{62F64BBC-D0E3-6210-26B5-8A5406D7FF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1" y="186"/>
              <a:ext cx="866" cy="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a:extLst>
                <a:ext uri="{FF2B5EF4-FFF2-40B4-BE49-F238E27FC236}">
                  <a16:creationId xmlns:a16="http://schemas.microsoft.com/office/drawing/2014/main" id="{659469BA-C8EA-A53B-90E2-A2FC1109A5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94" y="186"/>
              <a:ext cx="866" cy="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a:extLst>
                <a:ext uri="{FF2B5EF4-FFF2-40B4-BE49-F238E27FC236}">
                  <a16:creationId xmlns:a16="http://schemas.microsoft.com/office/drawing/2014/main" id="{A89921D3-53D2-1F00-1499-B0114002FE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6" y="1394"/>
              <a:ext cx="860"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a:extLst>
                <a:ext uri="{FF2B5EF4-FFF2-40B4-BE49-F238E27FC236}">
                  <a16:creationId xmlns:a16="http://schemas.microsoft.com/office/drawing/2014/main" id="{5E1B40FC-D98E-47A0-9188-C1D5682D3C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48" y="1394"/>
              <a:ext cx="866"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a:extLst>
                <a:ext uri="{FF2B5EF4-FFF2-40B4-BE49-F238E27FC236}">
                  <a16:creationId xmlns:a16="http://schemas.microsoft.com/office/drawing/2014/main" id="{EF46A789-A398-6288-7916-60483D80643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71" y="1394"/>
              <a:ext cx="866"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a:extLst>
                <a:ext uri="{FF2B5EF4-FFF2-40B4-BE49-F238E27FC236}">
                  <a16:creationId xmlns:a16="http://schemas.microsoft.com/office/drawing/2014/main" id="{5C4CB418-02A1-CBA6-7277-9D16AAE9DC7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94" y="1394"/>
              <a:ext cx="866"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a:extLst>
                <a:ext uri="{FF2B5EF4-FFF2-40B4-BE49-F238E27FC236}">
                  <a16:creationId xmlns:a16="http://schemas.microsoft.com/office/drawing/2014/main" id="{31BA69EA-2783-4F1A-FEBE-B0FA95BB577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6" y="2613"/>
              <a:ext cx="860" cy="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a:extLst>
                <a:ext uri="{FF2B5EF4-FFF2-40B4-BE49-F238E27FC236}">
                  <a16:creationId xmlns:a16="http://schemas.microsoft.com/office/drawing/2014/main" id="{2EFA7054-F6DB-2ABF-BF86-72A2EE7A48E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48" y="2613"/>
              <a:ext cx="866" cy="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a:extLst>
                <a:ext uri="{FF2B5EF4-FFF2-40B4-BE49-F238E27FC236}">
                  <a16:creationId xmlns:a16="http://schemas.microsoft.com/office/drawing/2014/main" id="{FF8FE8A4-6844-5AD0-5958-D72C395F639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71" y="2613"/>
              <a:ext cx="866" cy="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a:extLst>
                <a:ext uri="{FF2B5EF4-FFF2-40B4-BE49-F238E27FC236}">
                  <a16:creationId xmlns:a16="http://schemas.microsoft.com/office/drawing/2014/main" id="{824C0FC3-16C5-DBDB-4473-6A128269B8A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94" y="2608"/>
              <a:ext cx="860" cy="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a:extLst>
                <a:ext uri="{FF2B5EF4-FFF2-40B4-BE49-F238E27FC236}">
                  <a16:creationId xmlns:a16="http://schemas.microsoft.com/office/drawing/2014/main" id="{879839E2-59D7-3E4E-2A01-09658340C12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26" y="175"/>
              <a:ext cx="865" cy="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292166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1255C224-B183-863D-A94E-7C9A78840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860" y="1457394"/>
            <a:ext cx="6775623" cy="4898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 Box 6">
            <a:extLst>
              <a:ext uri="{FF2B5EF4-FFF2-40B4-BE49-F238E27FC236}">
                <a16:creationId xmlns:a16="http://schemas.microsoft.com/office/drawing/2014/main" id="{CAEC5FDA-F37B-C4E6-3E82-D33BE850DC7B}"/>
              </a:ext>
            </a:extLst>
          </p:cNvPr>
          <p:cNvSpPr txBox="1">
            <a:spLocks noChangeArrowheads="1"/>
          </p:cNvSpPr>
          <p:nvPr/>
        </p:nvSpPr>
        <p:spPr bwMode="auto">
          <a:xfrm>
            <a:off x="476160" y="1067278"/>
            <a:ext cx="4038600" cy="867930"/>
          </a:xfrm>
          <a:prstGeom prst="rect">
            <a:avLst/>
          </a:prstGeom>
          <a:noFill/>
        </p:spPr>
        <p:txBody>
          <a:bodyPr wrap="square">
            <a:spAutoFit/>
          </a:bodyPr>
          <a:lstStyle>
            <a:defPPr>
              <a:defRPr lang="en-US"/>
            </a:defPPr>
            <a:lvl1pPr lvl="0">
              <a:lnSpc>
                <a:spcPct val="90000"/>
              </a:lnSpc>
              <a:spcBef>
                <a:spcPct val="0"/>
              </a:spcBef>
              <a:defRPr sz="3600" b="1">
                <a:solidFill>
                  <a:srgbClr val="12457A"/>
                </a:solidFill>
              </a:defRPr>
            </a:lvl1pPr>
          </a:lstStyle>
          <a:p>
            <a:r>
              <a:rPr lang="en-IE" altLang="en-US" sz="2800" b="0" dirty="0">
                <a:solidFill>
                  <a:srgbClr val="2E315F"/>
                </a:solidFill>
                <a:latin typeface="DINPro-Light" panose="020B0504020101010102"/>
              </a:rPr>
              <a:t>Contributes to part of the weekly HAB bulletin</a:t>
            </a:r>
            <a:endParaRPr lang="en-US" altLang="en-US" sz="2800" b="0" dirty="0">
              <a:solidFill>
                <a:srgbClr val="2E315F"/>
              </a:solidFill>
              <a:latin typeface="DINPro-Light" panose="020B0504020101010102"/>
            </a:endParaRPr>
          </a:p>
        </p:txBody>
      </p:sp>
      <p:sp>
        <p:nvSpPr>
          <p:cNvPr id="2" name="object 32">
            <a:extLst>
              <a:ext uri="{FF2B5EF4-FFF2-40B4-BE49-F238E27FC236}">
                <a16:creationId xmlns:a16="http://schemas.microsoft.com/office/drawing/2014/main" id="{0B221E93-77E9-9E60-A3BB-50E4E636E476}"/>
              </a:ext>
            </a:extLst>
          </p:cNvPr>
          <p:cNvSpPr txBox="1">
            <a:spLocks/>
          </p:cNvSpPr>
          <p:nvPr/>
        </p:nvSpPr>
        <p:spPr>
          <a:xfrm>
            <a:off x="438060" y="238973"/>
            <a:ext cx="6953340" cy="830997"/>
          </a:xfrm>
          <a:prstGeom prst="rect">
            <a:avLst/>
          </a:prstGeom>
        </p:spPr>
        <p:txBody>
          <a:bodyPr vert="horz" wrap="square" lIns="0" tIns="0" rIns="0" bIns="0" rtlCol="0">
            <a:spAutoFit/>
          </a:bodyPr>
          <a:lstStyle>
            <a:lvl1pPr>
              <a:defRPr sz="4100" b="0" i="0">
                <a:solidFill>
                  <a:srgbClr val="2E315F"/>
                </a:solidFill>
                <a:latin typeface="DIN Pro"/>
                <a:ea typeface="+mj-ea"/>
                <a:cs typeface="DIN Pro"/>
              </a:defRPr>
            </a:lvl1pPr>
          </a:lstStyle>
          <a:p>
            <a:pPr marL="6350">
              <a:spcBef>
                <a:spcPts val="95"/>
              </a:spcBef>
            </a:pPr>
            <a:r>
              <a:rPr lang="en-IE" sz="5400" spc="-60" dirty="0">
                <a:latin typeface="DINPro-Light" panose="020B0504020101010102"/>
              </a:rPr>
              <a:t>Operational Modelling</a:t>
            </a:r>
          </a:p>
        </p:txBody>
      </p:sp>
      <p:grpSp>
        <p:nvGrpSpPr>
          <p:cNvPr id="32" name="Group 31">
            <a:extLst>
              <a:ext uri="{FF2B5EF4-FFF2-40B4-BE49-F238E27FC236}">
                <a16:creationId xmlns:a16="http://schemas.microsoft.com/office/drawing/2014/main" id="{3FE7F526-4115-6D7A-FA65-8D063979CE8A}"/>
              </a:ext>
            </a:extLst>
          </p:cNvPr>
          <p:cNvGrpSpPr/>
          <p:nvPr/>
        </p:nvGrpSpPr>
        <p:grpSpPr>
          <a:xfrm>
            <a:off x="914400" y="2498108"/>
            <a:ext cx="3264417" cy="2499320"/>
            <a:chOff x="5041383" y="1606685"/>
            <a:chExt cx="6528987" cy="4702635"/>
          </a:xfrm>
        </p:grpSpPr>
        <p:grpSp>
          <p:nvGrpSpPr>
            <p:cNvPr id="33" name="Group 32">
              <a:extLst>
                <a:ext uri="{FF2B5EF4-FFF2-40B4-BE49-F238E27FC236}">
                  <a16:creationId xmlns:a16="http://schemas.microsoft.com/office/drawing/2014/main" id="{17C09077-4BED-16E5-579F-F3DEECE9F2A3}"/>
                </a:ext>
              </a:extLst>
            </p:cNvPr>
            <p:cNvGrpSpPr/>
            <p:nvPr/>
          </p:nvGrpSpPr>
          <p:grpSpPr>
            <a:xfrm>
              <a:off x="5041383" y="1606685"/>
              <a:ext cx="6528987" cy="4702635"/>
              <a:chOff x="1115616" y="2170124"/>
              <a:chExt cx="6295504" cy="4482058"/>
            </a:xfrm>
          </p:grpSpPr>
          <p:grpSp>
            <p:nvGrpSpPr>
              <p:cNvPr id="44" name="Group 43">
                <a:extLst>
                  <a:ext uri="{FF2B5EF4-FFF2-40B4-BE49-F238E27FC236}">
                    <a16:creationId xmlns:a16="http://schemas.microsoft.com/office/drawing/2014/main" id="{50E7BFEE-678C-5F48-55C5-718F40A9055B}"/>
                  </a:ext>
                </a:extLst>
              </p:cNvPr>
              <p:cNvGrpSpPr/>
              <p:nvPr/>
            </p:nvGrpSpPr>
            <p:grpSpPr>
              <a:xfrm>
                <a:off x="1115616" y="2170124"/>
                <a:ext cx="6295504" cy="4482058"/>
                <a:chOff x="1115616" y="2170124"/>
                <a:chExt cx="6295504" cy="4482058"/>
              </a:xfrm>
            </p:grpSpPr>
            <p:pic>
              <p:nvPicPr>
                <p:cNvPr id="46" name="Picture 45">
                  <a:extLst>
                    <a:ext uri="{FF2B5EF4-FFF2-40B4-BE49-F238E27FC236}">
                      <a16:creationId xmlns:a16="http://schemas.microsoft.com/office/drawing/2014/main" id="{12819C26-3003-EBC0-9380-E8735FD40AF4}"/>
                    </a:ext>
                  </a:extLst>
                </p:cNvPr>
                <p:cNvPicPr/>
                <p:nvPr/>
              </p:nvPicPr>
              <p:blipFill>
                <a:blip r:embed="rId3">
                  <a:extLst>
                    <a:ext uri="{28A0092B-C50C-407E-A947-70E740481C1C}">
                      <a14:useLocalDpi xmlns:a14="http://schemas.microsoft.com/office/drawing/2010/main" val="0"/>
                    </a:ext>
                  </a:extLst>
                </a:blip>
                <a:stretch>
                  <a:fillRect/>
                </a:stretch>
              </p:blipFill>
              <p:spPr>
                <a:xfrm>
                  <a:off x="1115616" y="2170124"/>
                  <a:ext cx="6295504" cy="4482058"/>
                </a:xfrm>
                <a:prstGeom prst="rect">
                  <a:avLst/>
                </a:prstGeom>
              </p:spPr>
            </p:pic>
            <p:pic>
              <p:nvPicPr>
                <p:cNvPr id="47" name="Picture 46">
                  <a:extLst>
                    <a:ext uri="{FF2B5EF4-FFF2-40B4-BE49-F238E27FC236}">
                      <a16:creationId xmlns:a16="http://schemas.microsoft.com/office/drawing/2014/main" id="{E24AFA2D-A3A1-127C-7917-6CF14350CBC8}"/>
                    </a:ext>
                  </a:extLst>
                </p:cNvPr>
                <p:cNvPicPr/>
                <p:nvPr/>
              </p:nvPicPr>
              <p:blipFill>
                <a:blip r:embed="rId4"/>
                <a:stretch/>
              </p:blipFill>
              <p:spPr>
                <a:xfrm>
                  <a:off x="4932040" y="2852936"/>
                  <a:ext cx="1651632" cy="956340"/>
                </a:xfrm>
                <a:prstGeom prst="rect">
                  <a:avLst/>
                </a:prstGeom>
                <a:ln>
                  <a:noFill/>
                </a:ln>
              </p:spPr>
            </p:pic>
            <p:cxnSp>
              <p:nvCxnSpPr>
                <p:cNvPr id="48" name="Straight Connector 47">
                  <a:extLst>
                    <a:ext uri="{FF2B5EF4-FFF2-40B4-BE49-F238E27FC236}">
                      <a16:creationId xmlns:a16="http://schemas.microsoft.com/office/drawing/2014/main" id="{8FBCE24A-BD1B-117C-EE62-84254AF4AE58}"/>
                    </a:ext>
                  </a:extLst>
                </p:cNvPr>
                <p:cNvCxnSpPr/>
                <p:nvPr/>
              </p:nvCxnSpPr>
              <p:spPr>
                <a:xfrm flipV="1">
                  <a:off x="4716016" y="2870560"/>
                  <a:ext cx="232023" cy="1062855"/>
                </a:xfrm>
                <a:prstGeom prst="line">
                  <a:avLst/>
                </a:prstGeom>
              </p:spPr>
              <p:style>
                <a:lnRef idx="3">
                  <a:schemeClr val="accent1"/>
                </a:lnRef>
                <a:fillRef idx="0">
                  <a:schemeClr val="accent1"/>
                </a:fillRef>
                <a:effectRef idx="2">
                  <a:schemeClr val="accent1"/>
                </a:effectRef>
                <a:fontRef idx="minor">
                  <a:schemeClr val="tx1"/>
                </a:fontRef>
              </p:style>
            </p:cxnSp>
            <p:cxnSp>
              <p:nvCxnSpPr>
                <p:cNvPr id="49" name="Straight Connector 48">
                  <a:extLst>
                    <a:ext uri="{FF2B5EF4-FFF2-40B4-BE49-F238E27FC236}">
                      <a16:creationId xmlns:a16="http://schemas.microsoft.com/office/drawing/2014/main" id="{381670E8-9FE4-D564-CC97-B069F8F6494E}"/>
                    </a:ext>
                  </a:extLst>
                </p:cNvPr>
                <p:cNvCxnSpPr/>
                <p:nvPr/>
              </p:nvCxnSpPr>
              <p:spPr>
                <a:xfrm flipV="1">
                  <a:off x="4724015" y="3664340"/>
                  <a:ext cx="224024" cy="304720"/>
                </a:xfrm>
                <a:prstGeom prst="line">
                  <a:avLst/>
                </a:prstGeom>
              </p:spPr>
              <p:style>
                <a:lnRef idx="3">
                  <a:schemeClr val="accent1"/>
                </a:lnRef>
                <a:fillRef idx="0">
                  <a:schemeClr val="accent1"/>
                </a:fillRef>
                <a:effectRef idx="2">
                  <a:schemeClr val="accent1"/>
                </a:effectRef>
                <a:fontRef idx="minor">
                  <a:schemeClr val="tx1"/>
                </a:fontRef>
              </p:style>
            </p:cxnSp>
            <p:sp>
              <p:nvSpPr>
                <p:cNvPr id="50" name="TextBox 49">
                  <a:extLst>
                    <a:ext uri="{FF2B5EF4-FFF2-40B4-BE49-F238E27FC236}">
                      <a16:creationId xmlns:a16="http://schemas.microsoft.com/office/drawing/2014/main" id="{AB381704-EF9A-9B73-EEA8-A2422F333565}"/>
                    </a:ext>
                  </a:extLst>
                </p:cNvPr>
                <p:cNvSpPr txBox="1"/>
                <p:nvPr/>
              </p:nvSpPr>
              <p:spPr>
                <a:xfrm>
                  <a:off x="4874632" y="2496794"/>
                  <a:ext cx="1996874" cy="413954"/>
                </a:xfrm>
                <a:prstGeom prst="rect">
                  <a:avLst/>
                </a:prstGeom>
                <a:noFill/>
              </p:spPr>
              <p:txBody>
                <a:bodyPr wrap="square" rtlCol="0">
                  <a:spAutoFit/>
                </a:bodyPr>
                <a:lstStyle/>
                <a:p>
                  <a:r>
                    <a:rPr lang="en-IE" sz="900" b="1" dirty="0"/>
                    <a:t>Inner GB 70 m</a:t>
                  </a:r>
                </a:p>
              </p:txBody>
            </p:sp>
          </p:grpSp>
          <p:sp>
            <p:nvSpPr>
              <p:cNvPr id="45" name="Rectangle 44">
                <a:extLst>
                  <a:ext uri="{FF2B5EF4-FFF2-40B4-BE49-F238E27FC236}">
                    <a16:creationId xmlns:a16="http://schemas.microsoft.com/office/drawing/2014/main" id="{7DA7F284-CD5F-38CF-FFE0-92B5692E24E6}"/>
                  </a:ext>
                </a:extLst>
              </p:cNvPr>
              <p:cNvSpPr/>
              <p:nvPr/>
            </p:nvSpPr>
            <p:spPr>
              <a:xfrm>
                <a:off x="4572000" y="3933056"/>
                <a:ext cx="144016"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34" name="Group 33">
              <a:extLst>
                <a:ext uri="{FF2B5EF4-FFF2-40B4-BE49-F238E27FC236}">
                  <a16:creationId xmlns:a16="http://schemas.microsoft.com/office/drawing/2014/main" id="{35B7055B-33AE-3F9E-1D15-0D7EDF7C1A76}"/>
                </a:ext>
              </a:extLst>
            </p:cNvPr>
            <p:cNvGrpSpPr/>
            <p:nvPr/>
          </p:nvGrpSpPr>
          <p:grpSpPr>
            <a:xfrm>
              <a:off x="5693598" y="1991595"/>
              <a:ext cx="5490707" cy="3351511"/>
              <a:chOff x="5597236" y="2459888"/>
              <a:chExt cx="5209309" cy="3238948"/>
            </a:xfrm>
          </p:grpSpPr>
          <p:cxnSp>
            <p:nvCxnSpPr>
              <p:cNvPr id="35" name="Straight Connector 34">
                <a:extLst>
                  <a:ext uri="{FF2B5EF4-FFF2-40B4-BE49-F238E27FC236}">
                    <a16:creationId xmlns:a16="http://schemas.microsoft.com/office/drawing/2014/main" id="{72107865-012D-5A01-31F8-9CCF47A0246C}"/>
                  </a:ext>
                </a:extLst>
              </p:cNvPr>
              <p:cNvCxnSpPr/>
              <p:nvPr/>
            </p:nvCxnSpPr>
            <p:spPr>
              <a:xfrm>
                <a:off x="7531790" y="2459888"/>
                <a:ext cx="1217518" cy="61993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56F05B8E-99D8-D1B4-D041-C9E113B3A42A}"/>
                  </a:ext>
                </a:extLst>
              </p:cNvPr>
              <p:cNvGrpSpPr/>
              <p:nvPr/>
            </p:nvGrpSpPr>
            <p:grpSpPr>
              <a:xfrm>
                <a:off x="5597236" y="3566496"/>
                <a:ext cx="3244511" cy="2132340"/>
                <a:chOff x="5597236" y="3566496"/>
                <a:chExt cx="3244511" cy="2132340"/>
              </a:xfrm>
            </p:grpSpPr>
            <p:cxnSp>
              <p:nvCxnSpPr>
                <p:cNvPr id="41" name="Straight Connector 40">
                  <a:extLst>
                    <a:ext uri="{FF2B5EF4-FFF2-40B4-BE49-F238E27FC236}">
                      <a16:creationId xmlns:a16="http://schemas.microsoft.com/office/drawing/2014/main" id="{73CB90D1-E0E4-19A1-EF5C-56CD4F6F36C5}"/>
                    </a:ext>
                  </a:extLst>
                </p:cNvPr>
                <p:cNvCxnSpPr/>
                <p:nvPr/>
              </p:nvCxnSpPr>
              <p:spPr>
                <a:xfrm>
                  <a:off x="5597236" y="3566496"/>
                  <a:ext cx="295564" cy="18346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FEE459B-CFAA-D277-11D7-85C5385A6DA3}"/>
                    </a:ext>
                  </a:extLst>
                </p:cNvPr>
                <p:cNvCxnSpPr/>
                <p:nvPr/>
              </p:nvCxnSpPr>
              <p:spPr>
                <a:xfrm>
                  <a:off x="6908800" y="4433455"/>
                  <a:ext cx="803564" cy="48952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9C63C9C-8669-DFDF-59FB-3A20B433F93F}"/>
                    </a:ext>
                  </a:extLst>
                </p:cNvPr>
                <p:cNvCxnSpPr/>
                <p:nvPr/>
              </p:nvCxnSpPr>
              <p:spPr>
                <a:xfrm>
                  <a:off x="8521012" y="5467927"/>
                  <a:ext cx="320735" cy="23090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a:extLst>
                  <a:ext uri="{FF2B5EF4-FFF2-40B4-BE49-F238E27FC236}">
                    <a16:creationId xmlns:a16="http://schemas.microsoft.com/office/drawing/2014/main" id="{A7DA14FD-E890-9D2C-D1F3-723CDED8C58A}"/>
                  </a:ext>
                </a:extLst>
              </p:cNvPr>
              <p:cNvCxnSpPr/>
              <p:nvPr/>
            </p:nvCxnSpPr>
            <p:spPr>
              <a:xfrm flipV="1">
                <a:off x="5597236" y="3408218"/>
                <a:ext cx="230909" cy="15827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C51B589-5A46-422A-D9D5-01FCCA3A77F0}"/>
                  </a:ext>
                </a:extLst>
              </p:cNvPr>
              <p:cNvCxnSpPr/>
              <p:nvPr/>
            </p:nvCxnSpPr>
            <p:spPr>
              <a:xfrm flipV="1">
                <a:off x="6289964" y="2459888"/>
                <a:ext cx="1289061" cy="70241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98C76BE-B4FC-6918-DE27-FD25B8FF746B}"/>
                  </a:ext>
                </a:extLst>
              </p:cNvPr>
              <p:cNvCxnSpPr/>
              <p:nvPr/>
            </p:nvCxnSpPr>
            <p:spPr>
              <a:xfrm>
                <a:off x="9587345" y="3566496"/>
                <a:ext cx="1163438" cy="61226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1192D4E-E778-D555-D05F-E73E82828EAE}"/>
                  </a:ext>
                </a:extLst>
              </p:cNvPr>
              <p:cNvCxnSpPr/>
              <p:nvPr/>
            </p:nvCxnSpPr>
            <p:spPr>
              <a:xfrm flipH="1">
                <a:off x="8841747" y="4178763"/>
                <a:ext cx="1964798" cy="152007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537786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3A9CC2C-5DE5-C57E-CCE3-0D90F85C5646}"/>
              </a:ext>
            </a:extLst>
          </p:cNvPr>
          <p:cNvGrpSpPr/>
          <p:nvPr/>
        </p:nvGrpSpPr>
        <p:grpSpPr>
          <a:xfrm>
            <a:off x="1524000" y="1623585"/>
            <a:ext cx="9982200" cy="5068687"/>
            <a:chOff x="323846" y="1089199"/>
            <a:chExt cx="10877561" cy="5616401"/>
          </a:xfrm>
        </p:grpSpPr>
        <p:pic>
          <p:nvPicPr>
            <p:cNvPr id="9" name="Picture 8">
              <a:extLst>
                <a:ext uri="{FF2B5EF4-FFF2-40B4-BE49-F238E27FC236}">
                  <a16:creationId xmlns:a16="http://schemas.microsoft.com/office/drawing/2014/main" id="{534FDC71-D054-3C09-1581-C9E595843F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846" y="1089199"/>
              <a:ext cx="3657607" cy="2726746"/>
            </a:xfrm>
            <a:prstGeom prst="rect">
              <a:avLst/>
            </a:prstGeom>
          </p:spPr>
        </p:pic>
        <p:pic>
          <p:nvPicPr>
            <p:cNvPr id="10" name="Picture 9">
              <a:extLst>
                <a:ext uri="{FF2B5EF4-FFF2-40B4-BE49-F238E27FC236}">
                  <a16:creationId xmlns:a16="http://schemas.microsoft.com/office/drawing/2014/main" id="{A6B798D6-40CA-C2F3-DD96-A7C20DFAB2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823" y="1089199"/>
              <a:ext cx="3657607" cy="2726746"/>
            </a:xfrm>
            <a:prstGeom prst="rect">
              <a:avLst/>
            </a:prstGeom>
          </p:spPr>
        </p:pic>
        <p:pic>
          <p:nvPicPr>
            <p:cNvPr id="11" name="Picture 10">
              <a:extLst>
                <a:ext uri="{FF2B5EF4-FFF2-40B4-BE49-F238E27FC236}">
                  <a16:creationId xmlns:a16="http://schemas.microsoft.com/office/drawing/2014/main" id="{B17D4585-0C3F-9C23-BBE8-23EF8AE64C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1089199"/>
              <a:ext cx="3657607" cy="2726746"/>
            </a:xfrm>
            <a:prstGeom prst="rect">
              <a:avLst/>
            </a:prstGeom>
          </p:spPr>
        </p:pic>
        <p:pic>
          <p:nvPicPr>
            <p:cNvPr id="12" name="Picture 11">
              <a:extLst>
                <a:ext uri="{FF2B5EF4-FFF2-40B4-BE49-F238E27FC236}">
                  <a16:creationId xmlns:a16="http://schemas.microsoft.com/office/drawing/2014/main" id="{770C4D32-DC10-CC48-DD2A-E8D588DE9B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846" y="3978854"/>
              <a:ext cx="3657607" cy="2726746"/>
            </a:xfrm>
            <a:prstGeom prst="rect">
              <a:avLst/>
            </a:prstGeom>
          </p:spPr>
        </p:pic>
        <p:pic>
          <p:nvPicPr>
            <p:cNvPr id="13" name="Picture 12">
              <a:extLst>
                <a:ext uri="{FF2B5EF4-FFF2-40B4-BE49-F238E27FC236}">
                  <a16:creationId xmlns:a16="http://schemas.microsoft.com/office/drawing/2014/main" id="{FCB4B9A1-C576-A696-57EB-72EBF7BA74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3823" y="3978854"/>
              <a:ext cx="3657607" cy="2726746"/>
            </a:xfrm>
            <a:prstGeom prst="rect">
              <a:avLst/>
            </a:prstGeom>
          </p:spPr>
        </p:pic>
        <p:pic>
          <p:nvPicPr>
            <p:cNvPr id="14" name="Picture 13">
              <a:extLst>
                <a:ext uri="{FF2B5EF4-FFF2-40B4-BE49-F238E27FC236}">
                  <a16:creationId xmlns:a16="http://schemas.microsoft.com/office/drawing/2014/main" id="{4581130B-E10F-C338-746C-7CA7787366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3800" y="3978854"/>
              <a:ext cx="3657607" cy="2726746"/>
            </a:xfrm>
            <a:prstGeom prst="rect">
              <a:avLst/>
            </a:prstGeom>
          </p:spPr>
        </p:pic>
      </p:grpSp>
      <p:sp>
        <p:nvSpPr>
          <p:cNvPr id="19" name="Text Box 6">
            <a:extLst>
              <a:ext uri="{FF2B5EF4-FFF2-40B4-BE49-F238E27FC236}">
                <a16:creationId xmlns:a16="http://schemas.microsoft.com/office/drawing/2014/main" id="{29A77380-8D29-00BA-A1A2-19F08DC2F591}"/>
              </a:ext>
            </a:extLst>
          </p:cNvPr>
          <p:cNvSpPr txBox="1">
            <a:spLocks noChangeArrowheads="1"/>
          </p:cNvSpPr>
          <p:nvPr/>
        </p:nvSpPr>
        <p:spPr bwMode="auto">
          <a:xfrm>
            <a:off x="476160" y="1067278"/>
            <a:ext cx="9429840" cy="480131"/>
          </a:xfrm>
          <a:prstGeom prst="rect">
            <a:avLst/>
          </a:prstGeom>
          <a:noFill/>
        </p:spPr>
        <p:txBody>
          <a:bodyPr wrap="square">
            <a:spAutoFit/>
          </a:bodyPr>
          <a:lstStyle>
            <a:defPPr>
              <a:defRPr lang="en-US"/>
            </a:defPPr>
            <a:lvl1pPr lvl="0">
              <a:lnSpc>
                <a:spcPct val="90000"/>
              </a:lnSpc>
              <a:spcBef>
                <a:spcPct val="0"/>
              </a:spcBef>
              <a:defRPr sz="3600" b="1">
                <a:solidFill>
                  <a:srgbClr val="12457A"/>
                </a:solidFill>
              </a:defRPr>
            </a:lvl1pPr>
          </a:lstStyle>
          <a:p>
            <a:r>
              <a:rPr lang="en-IE" altLang="en-US" sz="2800" b="0" dirty="0">
                <a:solidFill>
                  <a:srgbClr val="2E315F"/>
                </a:solidFill>
                <a:latin typeface="DINPro-Light" panose="020B0504020101010102"/>
              </a:rPr>
              <a:t>Salinity Distribution: Oyster Cultivation </a:t>
            </a:r>
          </a:p>
        </p:txBody>
      </p:sp>
      <p:sp>
        <p:nvSpPr>
          <p:cNvPr id="2" name="object 32">
            <a:extLst>
              <a:ext uri="{FF2B5EF4-FFF2-40B4-BE49-F238E27FC236}">
                <a16:creationId xmlns:a16="http://schemas.microsoft.com/office/drawing/2014/main" id="{29D28A2B-86C1-6FEF-867B-99ECC29714E3}"/>
              </a:ext>
            </a:extLst>
          </p:cNvPr>
          <p:cNvSpPr txBox="1">
            <a:spLocks/>
          </p:cNvSpPr>
          <p:nvPr/>
        </p:nvSpPr>
        <p:spPr>
          <a:xfrm>
            <a:off x="438060" y="238973"/>
            <a:ext cx="6953340" cy="830997"/>
          </a:xfrm>
          <a:prstGeom prst="rect">
            <a:avLst/>
          </a:prstGeom>
        </p:spPr>
        <p:txBody>
          <a:bodyPr vert="horz" wrap="square" lIns="0" tIns="0" rIns="0" bIns="0" rtlCol="0">
            <a:spAutoFit/>
          </a:bodyPr>
          <a:lstStyle>
            <a:lvl1pPr>
              <a:defRPr sz="4100" b="0" i="0">
                <a:solidFill>
                  <a:srgbClr val="2E315F"/>
                </a:solidFill>
                <a:latin typeface="DIN Pro"/>
                <a:ea typeface="+mj-ea"/>
                <a:cs typeface="DIN Pro"/>
              </a:defRPr>
            </a:lvl1pPr>
          </a:lstStyle>
          <a:p>
            <a:pPr marL="6350">
              <a:spcBef>
                <a:spcPts val="95"/>
              </a:spcBef>
            </a:pPr>
            <a:r>
              <a:rPr lang="en-IE" sz="5400" spc="-60" dirty="0">
                <a:latin typeface="DINPro-Light" panose="020B0504020101010102"/>
              </a:rPr>
              <a:t>Operational Modelling</a:t>
            </a:r>
          </a:p>
        </p:txBody>
      </p:sp>
    </p:spTree>
    <p:extLst>
      <p:ext uri="{BB962C8B-B14F-4D97-AF65-F5344CB8AC3E}">
        <p14:creationId xmlns:p14="http://schemas.microsoft.com/office/powerpoint/2010/main" val="536566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85A084-0D68-E5A6-0394-705B3FD3BF97}"/>
              </a:ext>
            </a:extLst>
          </p:cNvPr>
          <p:cNvSpPr>
            <a:spLocks noGrp="1"/>
          </p:cNvSpPr>
          <p:nvPr>
            <p:ph type="body" sz="quarter" idx="10"/>
          </p:nvPr>
        </p:nvSpPr>
        <p:spPr>
          <a:xfrm>
            <a:off x="304800" y="122703"/>
            <a:ext cx="8610600" cy="1231106"/>
          </a:xfrm>
        </p:spPr>
        <p:txBody>
          <a:bodyPr/>
          <a:lstStyle/>
          <a:p>
            <a:r>
              <a:rPr lang="en-IE" b="1" dirty="0">
                <a:solidFill>
                  <a:schemeClr val="accent1">
                    <a:lumMod val="50000"/>
                  </a:schemeClr>
                </a:solidFill>
                <a:effectLst>
                  <a:outerShdw blurRad="38100" dist="38100" dir="2700000" algn="tl">
                    <a:srgbClr val="000000">
                      <a:alpha val="43137"/>
                    </a:srgbClr>
                  </a:outerShdw>
                </a:effectLst>
              </a:rPr>
              <a:t>NAUI Graphical User Interface</a:t>
            </a:r>
          </a:p>
          <a:p>
            <a:endParaRPr lang="en-US" dirty="0"/>
          </a:p>
        </p:txBody>
      </p:sp>
      <p:pic>
        <p:nvPicPr>
          <p:cNvPr id="3" name="Picture 2">
            <a:extLst>
              <a:ext uri="{FF2B5EF4-FFF2-40B4-BE49-F238E27FC236}">
                <a16:creationId xmlns:a16="http://schemas.microsoft.com/office/drawing/2014/main" id="{7630C895-72C3-8EAA-CE90-74210477CC9A}"/>
              </a:ext>
            </a:extLst>
          </p:cNvPr>
          <p:cNvPicPr>
            <a:picLocks noChangeAspect="1"/>
          </p:cNvPicPr>
          <p:nvPr/>
        </p:nvPicPr>
        <p:blipFill>
          <a:blip r:embed="rId2"/>
          <a:stretch>
            <a:fillRect/>
          </a:stretch>
        </p:blipFill>
        <p:spPr>
          <a:xfrm>
            <a:off x="76200" y="1417609"/>
            <a:ext cx="6587637" cy="4640504"/>
          </a:xfrm>
          <a:prstGeom prst="rect">
            <a:avLst/>
          </a:prstGeom>
        </p:spPr>
      </p:pic>
      <p:sp>
        <p:nvSpPr>
          <p:cNvPr id="4" name="TextBox 3">
            <a:extLst>
              <a:ext uri="{FF2B5EF4-FFF2-40B4-BE49-F238E27FC236}">
                <a16:creationId xmlns:a16="http://schemas.microsoft.com/office/drawing/2014/main" id="{642C1832-F938-6C9D-F6CB-FD06339F5BA5}"/>
              </a:ext>
            </a:extLst>
          </p:cNvPr>
          <p:cNvSpPr txBox="1"/>
          <p:nvPr/>
        </p:nvSpPr>
        <p:spPr>
          <a:xfrm>
            <a:off x="7239000" y="1676400"/>
            <a:ext cx="5686345" cy="3539430"/>
          </a:xfrm>
          <a:prstGeom prst="rect">
            <a:avLst/>
          </a:prstGeom>
          <a:noFill/>
        </p:spPr>
        <p:txBody>
          <a:bodyPr wrap="square" rtlCol="0">
            <a:spAutoFit/>
          </a:bodyPr>
          <a:lstStyle/>
          <a:p>
            <a:r>
              <a:rPr lang="en-IE" sz="1600" b="1" dirty="0"/>
              <a:t>Three different services provided:</a:t>
            </a:r>
          </a:p>
          <a:p>
            <a:endParaRPr lang="en-IE" sz="1600" b="1" dirty="0"/>
          </a:p>
          <a:p>
            <a:endParaRPr lang="en-IE" sz="1600" b="1" dirty="0"/>
          </a:p>
          <a:p>
            <a:endParaRPr lang="en-IE" sz="1600" b="1" dirty="0"/>
          </a:p>
          <a:p>
            <a:r>
              <a:rPr lang="en-IE" sz="1600" b="1" dirty="0"/>
              <a:t>Forecast </a:t>
            </a:r>
            <a:r>
              <a:rPr lang="en-IE" sz="1600" dirty="0"/>
              <a:t>(temperature, salinity and currents)</a:t>
            </a:r>
          </a:p>
          <a:p>
            <a:endParaRPr lang="en-IE" sz="1600" dirty="0"/>
          </a:p>
          <a:p>
            <a:endParaRPr lang="en-IE" sz="1600" dirty="0"/>
          </a:p>
          <a:p>
            <a:endParaRPr lang="en-IE" sz="1600" b="1" dirty="0"/>
          </a:p>
          <a:p>
            <a:r>
              <a:rPr lang="en-IE" sz="1600" b="1" dirty="0"/>
              <a:t>Real-time </a:t>
            </a:r>
            <a:r>
              <a:rPr lang="en-IE" sz="1600" dirty="0"/>
              <a:t>(observed sea level, wave height and temperature)</a:t>
            </a:r>
          </a:p>
          <a:p>
            <a:endParaRPr lang="en-IE" sz="1600" dirty="0"/>
          </a:p>
          <a:p>
            <a:endParaRPr lang="en-IE" sz="1600" dirty="0"/>
          </a:p>
          <a:p>
            <a:endParaRPr lang="en-IE" sz="1600" b="1" dirty="0"/>
          </a:p>
          <a:p>
            <a:r>
              <a:rPr lang="en-IE" sz="1600" b="1" dirty="0"/>
              <a:t>Climate view </a:t>
            </a:r>
            <a:r>
              <a:rPr lang="en-IE" sz="1600" dirty="0"/>
              <a:t>(long-term statistical values)</a:t>
            </a:r>
            <a:endParaRPr lang="en-IE" sz="1600" b="1" dirty="0"/>
          </a:p>
        </p:txBody>
      </p:sp>
      <p:sp>
        <p:nvSpPr>
          <p:cNvPr id="5" name="Right Arrow 2">
            <a:extLst>
              <a:ext uri="{FF2B5EF4-FFF2-40B4-BE49-F238E27FC236}">
                <a16:creationId xmlns:a16="http://schemas.microsoft.com/office/drawing/2014/main" id="{6E4C8C96-1289-9CC4-CF8E-593788E2B913}"/>
              </a:ext>
            </a:extLst>
          </p:cNvPr>
          <p:cNvSpPr/>
          <p:nvPr/>
        </p:nvSpPr>
        <p:spPr>
          <a:xfrm>
            <a:off x="6762450" y="2550459"/>
            <a:ext cx="457200" cy="406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ight Arrow 10">
            <a:extLst>
              <a:ext uri="{FF2B5EF4-FFF2-40B4-BE49-F238E27FC236}">
                <a16:creationId xmlns:a16="http://schemas.microsoft.com/office/drawing/2014/main" id="{9C55E87E-804A-AF86-FD14-4BFAC826F128}"/>
              </a:ext>
            </a:extLst>
          </p:cNvPr>
          <p:cNvSpPr/>
          <p:nvPr/>
        </p:nvSpPr>
        <p:spPr>
          <a:xfrm>
            <a:off x="6756072" y="3635172"/>
            <a:ext cx="463578" cy="45100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E"/>
          </a:p>
        </p:txBody>
      </p:sp>
      <p:sp>
        <p:nvSpPr>
          <p:cNvPr id="8" name="Right Arrow 11">
            <a:extLst>
              <a:ext uri="{FF2B5EF4-FFF2-40B4-BE49-F238E27FC236}">
                <a16:creationId xmlns:a16="http://schemas.microsoft.com/office/drawing/2014/main" id="{D763BE86-C138-026A-7D88-E5B8758256D9}"/>
              </a:ext>
            </a:extLst>
          </p:cNvPr>
          <p:cNvSpPr/>
          <p:nvPr/>
        </p:nvSpPr>
        <p:spPr>
          <a:xfrm>
            <a:off x="6740716" y="4765527"/>
            <a:ext cx="488609" cy="44936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FEC21CCE-7F98-2D1C-0238-36B499B2C2F8}"/>
              </a:ext>
            </a:extLst>
          </p:cNvPr>
          <p:cNvSpPr txBox="1"/>
          <p:nvPr/>
        </p:nvSpPr>
        <p:spPr>
          <a:xfrm>
            <a:off x="215390" y="796462"/>
            <a:ext cx="6460434" cy="461665"/>
          </a:xfrm>
          <a:prstGeom prst="rect">
            <a:avLst/>
          </a:prstGeom>
          <a:noFill/>
        </p:spPr>
        <p:txBody>
          <a:bodyPr wrap="square">
            <a:spAutoFit/>
          </a:bodyPr>
          <a:lstStyle/>
          <a:p>
            <a:r>
              <a:rPr lang="en-IE" sz="2400" dirty="0">
                <a:hlinkClick r:id="rId3"/>
              </a:rPr>
              <a:t>NAUI</a:t>
            </a:r>
            <a:endParaRPr lang="en-IE" sz="2400" dirty="0"/>
          </a:p>
        </p:txBody>
      </p:sp>
    </p:spTree>
    <p:extLst>
      <p:ext uri="{BB962C8B-B14F-4D97-AF65-F5344CB8AC3E}">
        <p14:creationId xmlns:p14="http://schemas.microsoft.com/office/powerpoint/2010/main" val="2596908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85A084-0D68-E5A6-0394-705B3FD3BF97}"/>
              </a:ext>
            </a:extLst>
          </p:cNvPr>
          <p:cNvSpPr>
            <a:spLocks noGrp="1"/>
          </p:cNvSpPr>
          <p:nvPr>
            <p:ph type="body" sz="quarter" idx="10"/>
          </p:nvPr>
        </p:nvSpPr>
        <p:spPr>
          <a:xfrm>
            <a:off x="304800" y="122703"/>
            <a:ext cx="8610600" cy="1231106"/>
          </a:xfrm>
        </p:spPr>
        <p:txBody>
          <a:bodyPr/>
          <a:lstStyle/>
          <a:p>
            <a:r>
              <a:rPr lang="en-IE" b="1" dirty="0">
                <a:solidFill>
                  <a:schemeClr val="accent1">
                    <a:lumMod val="50000"/>
                  </a:schemeClr>
                </a:solidFill>
                <a:effectLst>
                  <a:outerShdw blurRad="38100" dist="38100" dir="2700000" algn="tl">
                    <a:srgbClr val="000000">
                      <a:alpha val="43137"/>
                    </a:srgbClr>
                  </a:outerShdw>
                </a:effectLst>
              </a:rPr>
              <a:t>Estimation of oyster mortality</a:t>
            </a:r>
          </a:p>
          <a:p>
            <a:endParaRPr lang="en-US" dirty="0"/>
          </a:p>
        </p:txBody>
      </p:sp>
      <p:pic>
        <p:nvPicPr>
          <p:cNvPr id="6" name="Picture 5">
            <a:extLst>
              <a:ext uri="{FF2B5EF4-FFF2-40B4-BE49-F238E27FC236}">
                <a16:creationId xmlns:a16="http://schemas.microsoft.com/office/drawing/2014/main" id="{A779DC68-566F-415F-0B8F-15CC9E67174A}"/>
              </a:ext>
            </a:extLst>
          </p:cNvPr>
          <p:cNvPicPr>
            <a:picLocks noChangeAspect="1"/>
          </p:cNvPicPr>
          <p:nvPr/>
        </p:nvPicPr>
        <p:blipFill>
          <a:blip r:embed="rId2"/>
          <a:stretch>
            <a:fillRect/>
          </a:stretch>
        </p:blipFill>
        <p:spPr>
          <a:xfrm>
            <a:off x="4191000" y="1981200"/>
            <a:ext cx="7540992" cy="3131055"/>
          </a:xfrm>
          <a:prstGeom prst="rect">
            <a:avLst/>
          </a:prstGeom>
        </p:spPr>
      </p:pic>
      <p:pic>
        <p:nvPicPr>
          <p:cNvPr id="9" name="Picture 8">
            <a:extLst>
              <a:ext uri="{FF2B5EF4-FFF2-40B4-BE49-F238E27FC236}">
                <a16:creationId xmlns:a16="http://schemas.microsoft.com/office/drawing/2014/main" id="{A3221F89-539E-698C-AD45-FAFA4E38C360}"/>
              </a:ext>
            </a:extLst>
          </p:cNvPr>
          <p:cNvPicPr>
            <a:picLocks noChangeAspect="1"/>
          </p:cNvPicPr>
          <p:nvPr/>
        </p:nvPicPr>
        <p:blipFill>
          <a:blip r:embed="rId3"/>
          <a:stretch>
            <a:fillRect/>
          </a:stretch>
        </p:blipFill>
        <p:spPr>
          <a:xfrm>
            <a:off x="304800" y="1143000"/>
            <a:ext cx="2638095" cy="4419048"/>
          </a:xfrm>
          <a:prstGeom prst="rect">
            <a:avLst/>
          </a:prstGeom>
        </p:spPr>
      </p:pic>
      <p:pic>
        <p:nvPicPr>
          <p:cNvPr id="11" name="Picture 10">
            <a:extLst>
              <a:ext uri="{FF2B5EF4-FFF2-40B4-BE49-F238E27FC236}">
                <a16:creationId xmlns:a16="http://schemas.microsoft.com/office/drawing/2014/main" id="{77FE11D9-786F-D65F-588C-A86F091619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8808" y="859472"/>
            <a:ext cx="7315200" cy="5968711"/>
          </a:xfrm>
          <a:prstGeom prst="rect">
            <a:avLst/>
          </a:prstGeom>
        </p:spPr>
      </p:pic>
    </p:spTree>
    <p:extLst>
      <p:ext uri="{BB962C8B-B14F-4D97-AF65-F5344CB8AC3E}">
        <p14:creationId xmlns:p14="http://schemas.microsoft.com/office/powerpoint/2010/main" val="385716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AAB0D9-C4EC-4252-ED4A-F9C6A4E81B77}"/>
              </a:ext>
            </a:extLst>
          </p:cNvPr>
          <p:cNvSpPr>
            <a:spLocks noGrp="1"/>
          </p:cNvSpPr>
          <p:nvPr>
            <p:ph type="body" sz="quarter" idx="10"/>
          </p:nvPr>
        </p:nvSpPr>
        <p:spPr>
          <a:xfrm>
            <a:off x="143294" y="225541"/>
            <a:ext cx="9880301" cy="553998"/>
          </a:xfrm>
        </p:spPr>
        <p:txBody>
          <a:bodyPr/>
          <a:lstStyle/>
          <a:p>
            <a:r>
              <a:rPr lang="en-IE" sz="3600" dirty="0"/>
              <a:t>Ocean circulation around Ireland (Raine, (2014)</a:t>
            </a:r>
          </a:p>
        </p:txBody>
      </p:sp>
      <p:pic>
        <p:nvPicPr>
          <p:cNvPr id="4" name="Picture 3">
            <a:extLst>
              <a:ext uri="{FF2B5EF4-FFF2-40B4-BE49-F238E27FC236}">
                <a16:creationId xmlns:a16="http://schemas.microsoft.com/office/drawing/2014/main" id="{10A2B6EB-43CE-3F12-FE95-A45273FADA7E}"/>
              </a:ext>
            </a:extLst>
          </p:cNvPr>
          <p:cNvPicPr>
            <a:picLocks noChangeAspect="1"/>
          </p:cNvPicPr>
          <p:nvPr/>
        </p:nvPicPr>
        <p:blipFill>
          <a:blip r:embed="rId2"/>
          <a:stretch>
            <a:fillRect/>
          </a:stretch>
        </p:blipFill>
        <p:spPr>
          <a:xfrm>
            <a:off x="1371600" y="841094"/>
            <a:ext cx="8626917" cy="5988934"/>
          </a:xfrm>
          <a:prstGeom prst="rect">
            <a:avLst/>
          </a:prstGeom>
        </p:spPr>
      </p:pic>
    </p:spTree>
    <p:extLst>
      <p:ext uri="{BB962C8B-B14F-4D97-AF65-F5344CB8AC3E}">
        <p14:creationId xmlns:p14="http://schemas.microsoft.com/office/powerpoint/2010/main" val="814461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32">
            <a:extLst>
              <a:ext uri="{FF2B5EF4-FFF2-40B4-BE49-F238E27FC236}">
                <a16:creationId xmlns:a16="http://schemas.microsoft.com/office/drawing/2014/main" id="{405B7846-9A4D-69E3-7072-A3377FA917A3}"/>
              </a:ext>
            </a:extLst>
          </p:cNvPr>
          <p:cNvSpPr txBox="1">
            <a:spLocks/>
          </p:cNvSpPr>
          <p:nvPr/>
        </p:nvSpPr>
        <p:spPr>
          <a:xfrm>
            <a:off x="438060" y="238973"/>
            <a:ext cx="8705940" cy="615553"/>
          </a:xfrm>
          <a:prstGeom prst="rect">
            <a:avLst/>
          </a:prstGeom>
        </p:spPr>
        <p:txBody>
          <a:bodyPr vert="horz" wrap="square" lIns="0" tIns="0" rIns="0" bIns="0" rtlCol="0">
            <a:spAutoFit/>
          </a:bodyPr>
          <a:lstStyle>
            <a:lvl1pPr>
              <a:defRPr sz="4100" b="0" i="0">
                <a:solidFill>
                  <a:srgbClr val="2E315F"/>
                </a:solidFill>
                <a:latin typeface="DIN Pro"/>
                <a:ea typeface="+mj-ea"/>
                <a:cs typeface="DIN Pro"/>
              </a:defRPr>
            </a:lvl1pPr>
          </a:lstStyle>
          <a:p>
            <a:pPr marL="6350">
              <a:spcBef>
                <a:spcPts val="95"/>
              </a:spcBef>
            </a:pPr>
            <a:r>
              <a:rPr lang="en-IE" sz="4000" spc="-60" dirty="0">
                <a:latin typeface="DINPro-Light" panose="020B0504020101010102"/>
              </a:rPr>
              <a:t>Marine Observatory for Aquaculture</a:t>
            </a:r>
          </a:p>
        </p:txBody>
      </p:sp>
      <p:sp>
        <p:nvSpPr>
          <p:cNvPr id="19" name="Text Box 6">
            <a:extLst>
              <a:ext uri="{FF2B5EF4-FFF2-40B4-BE49-F238E27FC236}">
                <a16:creationId xmlns:a16="http://schemas.microsoft.com/office/drawing/2014/main" id="{29A77380-8D29-00BA-A1A2-19F08DC2F591}"/>
              </a:ext>
            </a:extLst>
          </p:cNvPr>
          <p:cNvSpPr txBox="1">
            <a:spLocks noChangeArrowheads="1"/>
          </p:cNvSpPr>
          <p:nvPr/>
        </p:nvSpPr>
        <p:spPr bwMode="auto">
          <a:xfrm>
            <a:off x="476160" y="1067278"/>
            <a:ext cx="9429840" cy="480131"/>
          </a:xfrm>
          <a:prstGeom prst="rect">
            <a:avLst/>
          </a:prstGeom>
          <a:noFill/>
        </p:spPr>
        <p:txBody>
          <a:bodyPr wrap="square">
            <a:spAutoFit/>
          </a:bodyPr>
          <a:lstStyle>
            <a:defPPr>
              <a:defRPr lang="en-US"/>
            </a:defPPr>
            <a:lvl1pPr lvl="0">
              <a:lnSpc>
                <a:spcPct val="90000"/>
              </a:lnSpc>
              <a:spcBef>
                <a:spcPct val="0"/>
              </a:spcBef>
              <a:defRPr sz="3600" b="1">
                <a:solidFill>
                  <a:srgbClr val="12457A"/>
                </a:solidFill>
              </a:defRPr>
            </a:lvl1pPr>
          </a:lstStyle>
          <a:p>
            <a:r>
              <a:rPr lang="en-IE" altLang="en-US" sz="2800" b="0" dirty="0">
                <a:solidFill>
                  <a:srgbClr val="2E315F"/>
                </a:solidFill>
                <a:latin typeface="DINPro-Light" panose="020B0504020101010102"/>
              </a:rPr>
              <a:t>Combining Ocean Observations &amp; Numerical Modelling</a:t>
            </a:r>
          </a:p>
        </p:txBody>
      </p:sp>
      <p:sp>
        <p:nvSpPr>
          <p:cNvPr id="7" name="Title 1"/>
          <p:cNvSpPr txBox="1">
            <a:spLocks/>
          </p:cNvSpPr>
          <p:nvPr/>
        </p:nvSpPr>
        <p:spPr>
          <a:xfrm>
            <a:off x="0" y="1623122"/>
            <a:ext cx="12172383" cy="805195"/>
          </a:xfrm>
          <a:prstGeom prst="rect">
            <a:avLst/>
          </a:prstGeom>
        </p:spPr>
        <p:txBody>
          <a:bodyPr vert="horz" lIns="68580" tIns="34290" rIns="68580" bIns="34290" rtlCol="0" anchor="ctr">
            <a:noAutofit/>
          </a:bodyPr>
          <a:lstStyle>
            <a:lvl1pPr>
              <a:defRPr>
                <a:latin typeface="+mj-lt"/>
                <a:ea typeface="+mj-ea"/>
                <a:cs typeface="+mj-cs"/>
              </a:defRPr>
            </a:lvl1pPr>
          </a:lstStyle>
          <a:p>
            <a:pPr algn="ctr"/>
            <a:r>
              <a:rPr lang="en-IE" sz="2800" spc="-60" dirty="0">
                <a:solidFill>
                  <a:srgbClr val="80BE9F"/>
                </a:solidFill>
                <a:latin typeface="DINPro-Light" panose="020B0504020101010102"/>
              </a:rPr>
              <a:t>“Extreme Marine Events” Ocean Observing &amp; Forecasting</a:t>
            </a:r>
            <a:endParaRPr lang="en-IE" sz="5400" spc="-60" dirty="0">
              <a:solidFill>
                <a:srgbClr val="80BE9F"/>
              </a:solidFill>
              <a:latin typeface="DINPro-Light" panose="020B0504020101010102"/>
            </a:endParaRPr>
          </a:p>
        </p:txBody>
      </p:sp>
      <p:sp>
        <p:nvSpPr>
          <p:cNvPr id="22" name="Rectángulo 11">
            <a:extLst>
              <a:ext uri="{FF2B5EF4-FFF2-40B4-BE49-F238E27FC236}">
                <a16:creationId xmlns:a16="http://schemas.microsoft.com/office/drawing/2014/main" id="{F4F1B65D-C150-4574-981F-37E8C2B91BAE}"/>
              </a:ext>
            </a:extLst>
          </p:cNvPr>
          <p:cNvSpPr/>
          <p:nvPr/>
        </p:nvSpPr>
        <p:spPr>
          <a:xfrm>
            <a:off x="9808" y="2278276"/>
            <a:ext cx="12172383" cy="323165"/>
          </a:xfrm>
          <a:prstGeom prst="rect">
            <a:avLst/>
          </a:prstGeom>
        </p:spPr>
        <p:txBody>
          <a:bodyPr wrap="square">
            <a:spAutoFit/>
          </a:bodyPr>
          <a:lstStyle/>
          <a:p>
            <a:pPr algn="ctr"/>
            <a:r>
              <a:rPr lang="en-US" sz="1500" dirty="0">
                <a:solidFill>
                  <a:srgbClr val="80BE9F"/>
                </a:solidFill>
                <a:latin typeface="DINPro-Light" panose="020B0504020101010102"/>
              </a:rPr>
              <a:t>Bespoke web portal to display oceanographic data and ocean warnings</a:t>
            </a:r>
            <a:endParaRPr lang="es-ES" sz="1500" dirty="0">
              <a:solidFill>
                <a:srgbClr val="80BE9F"/>
              </a:solidFill>
              <a:latin typeface="DINPro-Light" panose="020B0504020101010102"/>
            </a:endParaRPr>
          </a:p>
        </p:txBody>
      </p:sp>
      <p:sp>
        <p:nvSpPr>
          <p:cNvPr id="2" name="Rectángulo 17">
            <a:extLst>
              <a:ext uri="{FF2B5EF4-FFF2-40B4-BE49-F238E27FC236}">
                <a16:creationId xmlns:a16="http://schemas.microsoft.com/office/drawing/2014/main" id="{197BAD70-EAE3-724F-A915-608F371DC965}"/>
              </a:ext>
            </a:extLst>
          </p:cNvPr>
          <p:cNvSpPr/>
          <p:nvPr/>
        </p:nvSpPr>
        <p:spPr>
          <a:xfrm>
            <a:off x="9808" y="6062246"/>
            <a:ext cx="12172384" cy="338554"/>
          </a:xfrm>
          <a:prstGeom prst="rect">
            <a:avLst/>
          </a:prstGeom>
        </p:spPr>
        <p:txBody>
          <a:bodyPr wrap="square">
            <a:spAutoFit/>
          </a:bodyPr>
          <a:lstStyle/>
          <a:p>
            <a:pPr algn="ctr"/>
            <a:r>
              <a:rPr lang="en-IE" sz="1600" b="1" dirty="0">
                <a:solidFill>
                  <a:srgbClr val="2E315F"/>
                </a:solidFill>
                <a:latin typeface="DINPro-Light" panose="020B0504020101010102"/>
              </a:rPr>
              <a:t>Essential Ocean Variables: </a:t>
            </a:r>
            <a:r>
              <a:rPr lang="en-IE" sz="1400" dirty="0">
                <a:solidFill>
                  <a:srgbClr val="2E315F"/>
                </a:solidFill>
                <a:latin typeface="DINPro-Light" panose="020B0504020101010102"/>
              </a:rPr>
              <a:t>water currents, wind, oxygen, temperature, salinity, pH, chlorophyll, turbidity</a:t>
            </a:r>
            <a:endParaRPr lang="en-IE" sz="1100" dirty="0">
              <a:solidFill>
                <a:srgbClr val="2E315F"/>
              </a:solidFill>
              <a:latin typeface="DINPro-Light" panose="020B0504020101010102"/>
            </a:endParaRPr>
          </a:p>
        </p:txBody>
      </p:sp>
      <p:pic>
        <p:nvPicPr>
          <p:cNvPr id="3" name="Imagen 4">
            <a:extLst>
              <a:ext uri="{FF2B5EF4-FFF2-40B4-BE49-F238E27FC236}">
                <a16:creationId xmlns:a16="http://schemas.microsoft.com/office/drawing/2014/main" id="{6E8A6384-41D9-E30E-80D4-F57DAD1E32CD}"/>
              </a:ext>
            </a:extLst>
          </p:cNvPr>
          <p:cNvPicPr>
            <a:picLocks noChangeAspect="1"/>
          </p:cNvPicPr>
          <p:nvPr/>
        </p:nvPicPr>
        <p:blipFill>
          <a:blip r:embed="rId2"/>
          <a:stretch>
            <a:fillRect/>
          </a:stretch>
        </p:blipFill>
        <p:spPr>
          <a:xfrm rot="5400000">
            <a:off x="1460274" y="3120366"/>
            <a:ext cx="3294632" cy="2470974"/>
          </a:xfrm>
          <a:prstGeom prst="rect">
            <a:avLst/>
          </a:prstGeom>
          <a:effectLst>
            <a:outerShdw blurRad="50800" dist="38100" dir="5400000" algn="t" rotWithShape="0">
              <a:prstClr val="black">
                <a:alpha val="40000"/>
              </a:prstClr>
            </a:outerShdw>
          </a:effectLst>
        </p:spPr>
      </p:pic>
      <p:pic>
        <p:nvPicPr>
          <p:cNvPr id="5" name="Imagen 8">
            <a:extLst>
              <a:ext uri="{FF2B5EF4-FFF2-40B4-BE49-F238E27FC236}">
                <a16:creationId xmlns:a16="http://schemas.microsoft.com/office/drawing/2014/main" id="{9074D95A-DBD7-F528-BF29-216712382C63}"/>
              </a:ext>
            </a:extLst>
          </p:cNvPr>
          <p:cNvPicPr>
            <a:picLocks noChangeAspect="1"/>
          </p:cNvPicPr>
          <p:nvPr/>
        </p:nvPicPr>
        <p:blipFill>
          <a:blip r:embed="rId3"/>
          <a:stretch>
            <a:fillRect/>
          </a:stretch>
        </p:blipFill>
        <p:spPr>
          <a:xfrm>
            <a:off x="4572000" y="2689922"/>
            <a:ext cx="5890219" cy="3313248"/>
          </a:xfrm>
          <a:prstGeom prst="rect">
            <a:avLst/>
          </a:prstGeom>
          <a:effectLst>
            <a:outerShdw blurRad="50800" dist="38100" dir="5400000" algn="t" rotWithShape="0">
              <a:prstClr val="black">
                <a:alpha val="40000"/>
              </a:prstClr>
            </a:outerShdw>
          </a:effectLst>
        </p:spPr>
      </p:pic>
      <p:sp>
        <p:nvSpPr>
          <p:cNvPr id="6" name="Rectángulo 14">
            <a:extLst>
              <a:ext uri="{FF2B5EF4-FFF2-40B4-BE49-F238E27FC236}">
                <a16:creationId xmlns:a16="http://schemas.microsoft.com/office/drawing/2014/main" id="{E63FDF14-1C52-EC31-4FCF-2274CB24B3F2}"/>
              </a:ext>
            </a:extLst>
          </p:cNvPr>
          <p:cNvSpPr/>
          <p:nvPr/>
        </p:nvSpPr>
        <p:spPr>
          <a:xfrm>
            <a:off x="9808" y="6516458"/>
            <a:ext cx="1838965" cy="276999"/>
          </a:xfrm>
          <a:prstGeom prst="rect">
            <a:avLst/>
          </a:prstGeom>
        </p:spPr>
        <p:txBody>
          <a:bodyPr wrap="none">
            <a:spAutoFit/>
          </a:bodyPr>
          <a:lstStyle/>
          <a:p>
            <a:r>
              <a:rPr lang="es-ES" sz="1200" dirty="0">
                <a:solidFill>
                  <a:srgbClr val="2E315F"/>
                </a:solidFill>
                <a:latin typeface="DINPro-Light" panose="020B0504020101010102"/>
              </a:rPr>
              <a:t>https://eurosea.marine.ie </a:t>
            </a:r>
          </a:p>
        </p:txBody>
      </p:sp>
    </p:spTree>
    <p:extLst>
      <p:ext uri="{BB962C8B-B14F-4D97-AF65-F5344CB8AC3E}">
        <p14:creationId xmlns:p14="http://schemas.microsoft.com/office/powerpoint/2010/main" val="2102581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5800" y="2004950"/>
            <a:ext cx="11125200" cy="401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solidFill>
                <a:srgbClr val="2E315F"/>
              </a:solidFill>
              <a:latin typeface="DINPro-Light" panose="020B0504020101010102"/>
            </a:endParaRPr>
          </a:p>
        </p:txBody>
      </p:sp>
      <p:pic>
        <p:nvPicPr>
          <p:cNvPr id="10" name="Imagen 8">
            <a:extLst>
              <a:ext uri="{FF2B5EF4-FFF2-40B4-BE49-F238E27FC236}">
                <a16:creationId xmlns:a16="http://schemas.microsoft.com/office/drawing/2014/main" id="{3BCA87E3-078D-4419-B565-D8FEACE1AC39}"/>
              </a:ext>
            </a:extLst>
          </p:cNvPr>
          <p:cNvPicPr>
            <a:picLocks noChangeAspect="1"/>
          </p:cNvPicPr>
          <p:nvPr/>
        </p:nvPicPr>
        <p:blipFill>
          <a:blip r:embed="rId2"/>
          <a:stretch>
            <a:fillRect/>
          </a:stretch>
        </p:blipFill>
        <p:spPr>
          <a:xfrm>
            <a:off x="1009595" y="2960275"/>
            <a:ext cx="5557454" cy="2627816"/>
          </a:xfrm>
          <a:prstGeom prst="rect">
            <a:avLst/>
          </a:prstGeom>
          <a:effectLst>
            <a:outerShdw blurRad="50800" dist="38100" dir="5400000" algn="t" rotWithShape="0">
              <a:prstClr val="black">
                <a:alpha val="40000"/>
              </a:prstClr>
            </a:outerShdw>
          </a:effectLst>
        </p:spPr>
      </p:pic>
      <p:pic>
        <p:nvPicPr>
          <p:cNvPr id="12" name="Imagen 13">
            <a:extLst>
              <a:ext uri="{FF2B5EF4-FFF2-40B4-BE49-F238E27FC236}">
                <a16:creationId xmlns:a16="http://schemas.microsoft.com/office/drawing/2014/main" id="{D0F93562-0E40-4465-AC24-43B193EF449A}"/>
              </a:ext>
            </a:extLst>
          </p:cNvPr>
          <p:cNvPicPr>
            <a:picLocks noChangeAspect="1"/>
          </p:cNvPicPr>
          <p:nvPr/>
        </p:nvPicPr>
        <p:blipFill>
          <a:blip r:embed="rId3"/>
          <a:stretch>
            <a:fillRect/>
          </a:stretch>
        </p:blipFill>
        <p:spPr>
          <a:xfrm>
            <a:off x="6781800" y="2899558"/>
            <a:ext cx="2630566" cy="2784551"/>
          </a:xfrm>
          <a:prstGeom prst="rect">
            <a:avLst/>
          </a:prstGeom>
        </p:spPr>
      </p:pic>
      <p:sp>
        <p:nvSpPr>
          <p:cNvPr id="15" name="Text Box 6">
            <a:extLst>
              <a:ext uri="{FF2B5EF4-FFF2-40B4-BE49-F238E27FC236}">
                <a16:creationId xmlns:a16="http://schemas.microsoft.com/office/drawing/2014/main" id="{6E56D542-B0EE-F383-DA7D-3275DDD5B799}"/>
              </a:ext>
            </a:extLst>
          </p:cNvPr>
          <p:cNvSpPr txBox="1">
            <a:spLocks noChangeArrowheads="1"/>
          </p:cNvSpPr>
          <p:nvPr/>
        </p:nvSpPr>
        <p:spPr bwMode="auto">
          <a:xfrm>
            <a:off x="476160" y="1067278"/>
            <a:ext cx="9429840" cy="480131"/>
          </a:xfrm>
          <a:prstGeom prst="rect">
            <a:avLst/>
          </a:prstGeom>
          <a:noFill/>
        </p:spPr>
        <p:txBody>
          <a:bodyPr wrap="square">
            <a:spAutoFit/>
          </a:bodyPr>
          <a:lstStyle>
            <a:defPPr>
              <a:defRPr lang="en-US"/>
            </a:defPPr>
            <a:lvl1pPr lvl="0">
              <a:lnSpc>
                <a:spcPct val="90000"/>
              </a:lnSpc>
              <a:spcBef>
                <a:spcPct val="0"/>
              </a:spcBef>
              <a:defRPr sz="3600" b="1">
                <a:solidFill>
                  <a:srgbClr val="12457A"/>
                </a:solidFill>
              </a:defRPr>
            </a:lvl1pPr>
          </a:lstStyle>
          <a:p>
            <a:r>
              <a:rPr lang="en-IE" altLang="en-US" sz="2800" b="0" dirty="0">
                <a:solidFill>
                  <a:srgbClr val="2E315F"/>
                </a:solidFill>
                <a:latin typeface="DINPro-Light" panose="020B0504020101010102"/>
              </a:rPr>
              <a:t>Combining Ocean Observations &amp; Numerical Modelling</a:t>
            </a:r>
          </a:p>
        </p:txBody>
      </p:sp>
      <p:sp>
        <p:nvSpPr>
          <p:cNvPr id="17" name="Title 1">
            <a:extLst>
              <a:ext uri="{FF2B5EF4-FFF2-40B4-BE49-F238E27FC236}">
                <a16:creationId xmlns:a16="http://schemas.microsoft.com/office/drawing/2014/main" id="{B6BF1679-6908-6B2A-4ADF-51E895164339}"/>
              </a:ext>
            </a:extLst>
          </p:cNvPr>
          <p:cNvSpPr txBox="1">
            <a:spLocks/>
          </p:cNvSpPr>
          <p:nvPr/>
        </p:nvSpPr>
        <p:spPr>
          <a:xfrm>
            <a:off x="0" y="1623122"/>
            <a:ext cx="12172383" cy="805195"/>
          </a:xfrm>
          <a:prstGeom prst="rect">
            <a:avLst/>
          </a:prstGeom>
        </p:spPr>
        <p:txBody>
          <a:bodyPr vert="horz" lIns="68580" tIns="34290" rIns="68580" bIns="34290" rtlCol="0" anchor="ctr">
            <a:noAutofit/>
          </a:bodyPr>
          <a:lstStyle>
            <a:lvl1pPr>
              <a:defRPr>
                <a:latin typeface="+mj-lt"/>
                <a:ea typeface="+mj-ea"/>
                <a:cs typeface="+mj-cs"/>
              </a:defRPr>
            </a:lvl1pPr>
          </a:lstStyle>
          <a:p>
            <a:pPr algn="ctr"/>
            <a:r>
              <a:rPr lang="en-IE" sz="2800" spc="-60" dirty="0">
                <a:solidFill>
                  <a:srgbClr val="80BE9F"/>
                </a:solidFill>
                <a:latin typeface="DINPro-Light" panose="020B0504020101010102"/>
              </a:rPr>
              <a:t>“Extreme Marine Events” Ocean Observing &amp; Forecasting</a:t>
            </a:r>
            <a:endParaRPr lang="en-IE" sz="5400" spc="-60" dirty="0">
              <a:solidFill>
                <a:srgbClr val="80BE9F"/>
              </a:solidFill>
              <a:latin typeface="DINPro-Light" panose="020B0504020101010102"/>
            </a:endParaRPr>
          </a:p>
        </p:txBody>
      </p:sp>
      <p:sp>
        <p:nvSpPr>
          <p:cNvPr id="20" name="Rectángulo 11">
            <a:extLst>
              <a:ext uri="{FF2B5EF4-FFF2-40B4-BE49-F238E27FC236}">
                <a16:creationId xmlns:a16="http://schemas.microsoft.com/office/drawing/2014/main" id="{AC27CAED-E9FB-48FB-CCF5-E3798DECD83F}"/>
              </a:ext>
            </a:extLst>
          </p:cNvPr>
          <p:cNvSpPr/>
          <p:nvPr/>
        </p:nvSpPr>
        <p:spPr>
          <a:xfrm>
            <a:off x="9808" y="2278276"/>
            <a:ext cx="12172383" cy="323165"/>
          </a:xfrm>
          <a:prstGeom prst="rect">
            <a:avLst/>
          </a:prstGeom>
        </p:spPr>
        <p:txBody>
          <a:bodyPr wrap="square">
            <a:spAutoFit/>
          </a:bodyPr>
          <a:lstStyle/>
          <a:p>
            <a:pPr algn="ctr"/>
            <a:r>
              <a:rPr lang="en-US" sz="1500" dirty="0">
                <a:solidFill>
                  <a:srgbClr val="80BE9F"/>
                </a:solidFill>
                <a:latin typeface="DINPro-Light" panose="020B0504020101010102"/>
              </a:rPr>
              <a:t>Bespoke web portal to display oceanographic data and ocean warnings</a:t>
            </a:r>
            <a:endParaRPr lang="es-ES" sz="1500" dirty="0">
              <a:solidFill>
                <a:srgbClr val="80BE9F"/>
              </a:solidFill>
              <a:latin typeface="DINPro-Light" panose="020B0504020101010102"/>
            </a:endParaRPr>
          </a:p>
        </p:txBody>
      </p:sp>
      <p:sp>
        <p:nvSpPr>
          <p:cNvPr id="24" name="Rectángulo 17">
            <a:extLst>
              <a:ext uri="{FF2B5EF4-FFF2-40B4-BE49-F238E27FC236}">
                <a16:creationId xmlns:a16="http://schemas.microsoft.com/office/drawing/2014/main" id="{80380635-0AE3-2F0E-1567-9D454D745AB1}"/>
              </a:ext>
            </a:extLst>
          </p:cNvPr>
          <p:cNvSpPr/>
          <p:nvPr/>
        </p:nvSpPr>
        <p:spPr>
          <a:xfrm>
            <a:off x="9808" y="6062246"/>
            <a:ext cx="12172384" cy="338554"/>
          </a:xfrm>
          <a:prstGeom prst="rect">
            <a:avLst/>
          </a:prstGeom>
        </p:spPr>
        <p:txBody>
          <a:bodyPr wrap="square">
            <a:spAutoFit/>
          </a:bodyPr>
          <a:lstStyle/>
          <a:p>
            <a:pPr algn="ctr"/>
            <a:r>
              <a:rPr lang="en-IE" sz="1600" b="1" dirty="0">
                <a:solidFill>
                  <a:srgbClr val="2E315F"/>
                </a:solidFill>
                <a:latin typeface="DINPro-Light" panose="020B0504020101010102"/>
              </a:rPr>
              <a:t>Essential Ocean Variables: </a:t>
            </a:r>
            <a:r>
              <a:rPr lang="en-IE" sz="1400" dirty="0">
                <a:solidFill>
                  <a:srgbClr val="2E315F"/>
                </a:solidFill>
                <a:latin typeface="DINPro-Light" panose="020B0504020101010102"/>
              </a:rPr>
              <a:t>water currents, wind, oxygen, temperature, salinity, pH, chlorophyll, turbidity</a:t>
            </a:r>
            <a:endParaRPr lang="en-IE" sz="1100" dirty="0">
              <a:solidFill>
                <a:srgbClr val="2E315F"/>
              </a:solidFill>
              <a:latin typeface="DINPro-Light" panose="020B0504020101010102"/>
            </a:endParaRPr>
          </a:p>
        </p:txBody>
      </p:sp>
      <p:sp>
        <p:nvSpPr>
          <p:cNvPr id="25" name="Rectángulo 14">
            <a:extLst>
              <a:ext uri="{FF2B5EF4-FFF2-40B4-BE49-F238E27FC236}">
                <a16:creationId xmlns:a16="http://schemas.microsoft.com/office/drawing/2014/main" id="{E5DD3117-9A6B-01B8-8FDB-322E6B1498F0}"/>
              </a:ext>
            </a:extLst>
          </p:cNvPr>
          <p:cNvSpPr/>
          <p:nvPr/>
        </p:nvSpPr>
        <p:spPr>
          <a:xfrm>
            <a:off x="9808" y="6516458"/>
            <a:ext cx="1838965" cy="276999"/>
          </a:xfrm>
          <a:prstGeom prst="rect">
            <a:avLst/>
          </a:prstGeom>
        </p:spPr>
        <p:txBody>
          <a:bodyPr wrap="none">
            <a:spAutoFit/>
          </a:bodyPr>
          <a:lstStyle/>
          <a:p>
            <a:r>
              <a:rPr lang="es-ES" sz="1200" dirty="0">
                <a:solidFill>
                  <a:srgbClr val="2E315F"/>
                </a:solidFill>
                <a:latin typeface="DINPro-Light" panose="020B0504020101010102"/>
              </a:rPr>
              <a:t>https://eurosea.marine.ie </a:t>
            </a:r>
          </a:p>
        </p:txBody>
      </p:sp>
      <p:pic>
        <p:nvPicPr>
          <p:cNvPr id="27" name="Picture 26">
            <a:extLst>
              <a:ext uri="{FF2B5EF4-FFF2-40B4-BE49-F238E27FC236}">
                <a16:creationId xmlns:a16="http://schemas.microsoft.com/office/drawing/2014/main" id="{C620D6F9-505A-704B-84EC-D3C1BB144FD8}"/>
              </a:ext>
            </a:extLst>
          </p:cNvPr>
          <p:cNvPicPr>
            <a:picLocks noChangeAspect="1"/>
          </p:cNvPicPr>
          <p:nvPr/>
        </p:nvPicPr>
        <p:blipFill>
          <a:blip r:embed="rId4"/>
          <a:stretch>
            <a:fillRect/>
          </a:stretch>
        </p:blipFill>
        <p:spPr>
          <a:xfrm>
            <a:off x="9627117" y="2899558"/>
            <a:ext cx="1336411" cy="1461753"/>
          </a:xfrm>
          <a:prstGeom prst="rect">
            <a:avLst/>
          </a:prstGeom>
        </p:spPr>
      </p:pic>
      <p:pic>
        <p:nvPicPr>
          <p:cNvPr id="28" name="Picture 27">
            <a:extLst>
              <a:ext uri="{FF2B5EF4-FFF2-40B4-BE49-F238E27FC236}">
                <a16:creationId xmlns:a16="http://schemas.microsoft.com/office/drawing/2014/main" id="{CA7EFBBF-B80E-1794-B8D8-98BB0A2E1EFA}"/>
              </a:ext>
            </a:extLst>
          </p:cNvPr>
          <p:cNvPicPr>
            <a:picLocks noChangeAspect="1"/>
          </p:cNvPicPr>
          <p:nvPr/>
        </p:nvPicPr>
        <p:blipFill>
          <a:blip r:embed="rId5"/>
          <a:stretch>
            <a:fillRect/>
          </a:stretch>
        </p:blipFill>
        <p:spPr>
          <a:xfrm>
            <a:off x="9593921" y="4525098"/>
            <a:ext cx="1291664" cy="1371298"/>
          </a:xfrm>
          <a:prstGeom prst="rect">
            <a:avLst/>
          </a:prstGeom>
        </p:spPr>
      </p:pic>
      <p:sp>
        <p:nvSpPr>
          <p:cNvPr id="2" name="object 32">
            <a:extLst>
              <a:ext uri="{FF2B5EF4-FFF2-40B4-BE49-F238E27FC236}">
                <a16:creationId xmlns:a16="http://schemas.microsoft.com/office/drawing/2014/main" id="{DA2F6682-3A26-D851-FF2A-215608493C36}"/>
              </a:ext>
            </a:extLst>
          </p:cNvPr>
          <p:cNvSpPr txBox="1">
            <a:spLocks/>
          </p:cNvSpPr>
          <p:nvPr/>
        </p:nvSpPr>
        <p:spPr>
          <a:xfrm>
            <a:off x="438060" y="238973"/>
            <a:ext cx="8705940" cy="615553"/>
          </a:xfrm>
          <a:prstGeom prst="rect">
            <a:avLst/>
          </a:prstGeom>
        </p:spPr>
        <p:txBody>
          <a:bodyPr vert="horz" wrap="square" lIns="0" tIns="0" rIns="0" bIns="0" rtlCol="0">
            <a:spAutoFit/>
          </a:bodyPr>
          <a:lstStyle>
            <a:lvl1pPr>
              <a:defRPr sz="4100" b="0" i="0">
                <a:solidFill>
                  <a:srgbClr val="2E315F"/>
                </a:solidFill>
                <a:latin typeface="DIN Pro"/>
                <a:ea typeface="+mj-ea"/>
                <a:cs typeface="DIN Pro"/>
              </a:defRPr>
            </a:lvl1pPr>
          </a:lstStyle>
          <a:p>
            <a:pPr marL="6350">
              <a:spcBef>
                <a:spcPts val="95"/>
              </a:spcBef>
            </a:pPr>
            <a:r>
              <a:rPr lang="en-IE" sz="4000" spc="-60" dirty="0">
                <a:latin typeface="DINPro-Light" panose="020B0504020101010102"/>
              </a:rPr>
              <a:t>Marine Observatory for Aquaculture</a:t>
            </a:r>
          </a:p>
        </p:txBody>
      </p:sp>
    </p:spTree>
    <p:extLst>
      <p:ext uri="{BB962C8B-B14F-4D97-AF65-F5344CB8AC3E}">
        <p14:creationId xmlns:p14="http://schemas.microsoft.com/office/powerpoint/2010/main" val="10486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33400" y="2004950"/>
            <a:ext cx="11201400" cy="447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solidFill>
                <a:srgbClr val="2E315F"/>
              </a:solidFill>
              <a:latin typeface="DINPro-Light" panose="020B0504020101010102"/>
            </a:endParaRPr>
          </a:p>
        </p:txBody>
      </p:sp>
      <p:sp>
        <p:nvSpPr>
          <p:cNvPr id="15" name="Text Box 6">
            <a:extLst>
              <a:ext uri="{FF2B5EF4-FFF2-40B4-BE49-F238E27FC236}">
                <a16:creationId xmlns:a16="http://schemas.microsoft.com/office/drawing/2014/main" id="{6E56D542-B0EE-F383-DA7D-3275DDD5B799}"/>
              </a:ext>
            </a:extLst>
          </p:cNvPr>
          <p:cNvSpPr txBox="1">
            <a:spLocks noChangeArrowheads="1"/>
          </p:cNvSpPr>
          <p:nvPr/>
        </p:nvSpPr>
        <p:spPr bwMode="auto">
          <a:xfrm>
            <a:off x="476160" y="1067278"/>
            <a:ext cx="9429840" cy="480131"/>
          </a:xfrm>
          <a:prstGeom prst="rect">
            <a:avLst/>
          </a:prstGeom>
          <a:noFill/>
        </p:spPr>
        <p:txBody>
          <a:bodyPr wrap="square">
            <a:spAutoFit/>
          </a:bodyPr>
          <a:lstStyle>
            <a:defPPr>
              <a:defRPr lang="en-US"/>
            </a:defPPr>
            <a:lvl1pPr lvl="0">
              <a:lnSpc>
                <a:spcPct val="90000"/>
              </a:lnSpc>
              <a:spcBef>
                <a:spcPct val="0"/>
              </a:spcBef>
              <a:defRPr sz="3600" b="1">
                <a:solidFill>
                  <a:srgbClr val="12457A"/>
                </a:solidFill>
              </a:defRPr>
            </a:lvl1pPr>
          </a:lstStyle>
          <a:p>
            <a:r>
              <a:rPr lang="en-IE" altLang="en-US" sz="2800" b="0" dirty="0">
                <a:solidFill>
                  <a:srgbClr val="2E315F"/>
                </a:solidFill>
                <a:latin typeface="DINPro-Light" panose="020B0504020101010102"/>
              </a:rPr>
              <a:t>Combining Ocean Observations &amp; Numerical Modelling</a:t>
            </a:r>
          </a:p>
        </p:txBody>
      </p:sp>
      <p:sp>
        <p:nvSpPr>
          <p:cNvPr id="17" name="Title 1">
            <a:extLst>
              <a:ext uri="{FF2B5EF4-FFF2-40B4-BE49-F238E27FC236}">
                <a16:creationId xmlns:a16="http://schemas.microsoft.com/office/drawing/2014/main" id="{B6BF1679-6908-6B2A-4ADF-51E895164339}"/>
              </a:ext>
            </a:extLst>
          </p:cNvPr>
          <p:cNvSpPr txBox="1">
            <a:spLocks/>
          </p:cNvSpPr>
          <p:nvPr/>
        </p:nvSpPr>
        <p:spPr>
          <a:xfrm>
            <a:off x="0" y="1623122"/>
            <a:ext cx="12172383" cy="805195"/>
          </a:xfrm>
          <a:prstGeom prst="rect">
            <a:avLst/>
          </a:prstGeom>
        </p:spPr>
        <p:txBody>
          <a:bodyPr vert="horz" lIns="68580" tIns="34290" rIns="68580" bIns="34290" rtlCol="0" anchor="ctr">
            <a:noAutofit/>
          </a:bodyPr>
          <a:lstStyle>
            <a:lvl1pPr>
              <a:defRPr>
                <a:latin typeface="+mj-lt"/>
                <a:ea typeface="+mj-ea"/>
                <a:cs typeface="+mj-cs"/>
              </a:defRPr>
            </a:lvl1pPr>
          </a:lstStyle>
          <a:p>
            <a:pPr algn="ctr"/>
            <a:r>
              <a:rPr lang="en-IE" sz="2800" spc="-60" dirty="0">
                <a:solidFill>
                  <a:srgbClr val="80BE9F"/>
                </a:solidFill>
                <a:latin typeface="DINPro-Light" panose="020B0504020101010102"/>
              </a:rPr>
              <a:t>“Extreme Marine Events” Ocean Observing &amp; Forecasting</a:t>
            </a:r>
            <a:endParaRPr lang="en-IE" sz="5400" spc="-60" dirty="0">
              <a:solidFill>
                <a:srgbClr val="80BE9F"/>
              </a:solidFill>
              <a:latin typeface="DINPro-Light" panose="020B0504020101010102"/>
            </a:endParaRPr>
          </a:p>
        </p:txBody>
      </p:sp>
      <p:sp>
        <p:nvSpPr>
          <p:cNvPr id="25" name="Rectángulo 14">
            <a:extLst>
              <a:ext uri="{FF2B5EF4-FFF2-40B4-BE49-F238E27FC236}">
                <a16:creationId xmlns:a16="http://schemas.microsoft.com/office/drawing/2014/main" id="{E5DD3117-9A6B-01B8-8FDB-322E6B1498F0}"/>
              </a:ext>
            </a:extLst>
          </p:cNvPr>
          <p:cNvSpPr/>
          <p:nvPr/>
        </p:nvSpPr>
        <p:spPr>
          <a:xfrm>
            <a:off x="9808" y="6516458"/>
            <a:ext cx="1838965" cy="276999"/>
          </a:xfrm>
          <a:prstGeom prst="rect">
            <a:avLst/>
          </a:prstGeom>
        </p:spPr>
        <p:txBody>
          <a:bodyPr wrap="none">
            <a:spAutoFit/>
          </a:bodyPr>
          <a:lstStyle/>
          <a:p>
            <a:r>
              <a:rPr lang="es-ES" sz="1200" dirty="0">
                <a:solidFill>
                  <a:srgbClr val="2E315F"/>
                </a:solidFill>
                <a:latin typeface="DINPro-Light" panose="020B0504020101010102"/>
              </a:rPr>
              <a:t>https://eurosea.marine.ie </a:t>
            </a:r>
          </a:p>
        </p:txBody>
      </p:sp>
      <p:sp>
        <p:nvSpPr>
          <p:cNvPr id="26" name="CuadroTexto 9">
            <a:extLst>
              <a:ext uri="{FF2B5EF4-FFF2-40B4-BE49-F238E27FC236}">
                <a16:creationId xmlns:a16="http://schemas.microsoft.com/office/drawing/2014/main" id="{D1B07CF6-CAD9-4FBD-A85B-F0AC38BAAE1F}"/>
              </a:ext>
            </a:extLst>
          </p:cNvPr>
          <p:cNvSpPr txBox="1"/>
          <p:nvPr/>
        </p:nvSpPr>
        <p:spPr>
          <a:xfrm>
            <a:off x="685800" y="5847755"/>
            <a:ext cx="10972800" cy="461665"/>
          </a:xfrm>
          <a:prstGeom prst="rect">
            <a:avLst/>
          </a:prstGeom>
          <a:noFill/>
        </p:spPr>
        <p:txBody>
          <a:bodyPr wrap="square">
            <a:spAutoFit/>
          </a:bodyPr>
          <a:lstStyle/>
          <a:p>
            <a:pPr eaLnBrk="1" hangingPunct="1">
              <a:spcBef>
                <a:spcPct val="0"/>
              </a:spcBef>
              <a:buFontTx/>
              <a:buNone/>
            </a:pPr>
            <a:r>
              <a:rPr lang="en-GB" altLang="en-US" sz="1200" dirty="0">
                <a:solidFill>
                  <a:srgbClr val="2E315F"/>
                </a:solidFill>
                <a:latin typeface="DINPro-Light" panose="020B0504020101010102"/>
                <a:ea typeface="Harding Text Web Regular" pitchFamily="2" charset="0"/>
              </a:rPr>
              <a:t>The increasing frequency, duration and intensity of Marine Heat Events, such as Marine Heat Waves (MHWs) are of great concern for a wide range of stakeholders, including aquaculture farmers. Current conditions and forecasts on MHWs are provided as a 2D visualization maps, highlighting the affected areas.</a:t>
            </a:r>
          </a:p>
        </p:txBody>
      </p:sp>
      <p:grpSp>
        <p:nvGrpSpPr>
          <p:cNvPr id="2" name="Group 1"/>
          <p:cNvGrpSpPr/>
          <p:nvPr/>
        </p:nvGrpSpPr>
        <p:grpSpPr>
          <a:xfrm>
            <a:off x="838200" y="2375714"/>
            <a:ext cx="7229449" cy="3234345"/>
            <a:chOff x="1545126" y="2436384"/>
            <a:chExt cx="9050983" cy="3920496"/>
          </a:xfrm>
        </p:grpSpPr>
        <p:pic>
          <p:nvPicPr>
            <p:cNvPr id="27" name="Imagen 10">
              <a:extLst>
                <a:ext uri="{FF2B5EF4-FFF2-40B4-BE49-F238E27FC236}">
                  <a16:creationId xmlns:a16="http://schemas.microsoft.com/office/drawing/2014/main" id="{F566F9BF-332D-4C68-BC01-9B45037D8C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5126" y="2440450"/>
              <a:ext cx="1816644" cy="1913143"/>
            </a:xfrm>
            <a:prstGeom prst="rect">
              <a:avLst/>
            </a:prstGeom>
          </p:spPr>
        </p:pic>
        <p:pic>
          <p:nvPicPr>
            <p:cNvPr id="28" name="Imagen 11">
              <a:extLst>
                <a:ext uri="{FF2B5EF4-FFF2-40B4-BE49-F238E27FC236}">
                  <a16:creationId xmlns:a16="http://schemas.microsoft.com/office/drawing/2014/main" id="{5F401ACC-6CB4-4910-93F9-E0418A1610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6662" y="2440450"/>
              <a:ext cx="1814070" cy="1910433"/>
            </a:xfrm>
            <a:prstGeom prst="rect">
              <a:avLst/>
            </a:prstGeom>
          </p:spPr>
        </p:pic>
        <p:pic>
          <p:nvPicPr>
            <p:cNvPr id="29" name="Imagen 12">
              <a:extLst>
                <a:ext uri="{FF2B5EF4-FFF2-40B4-BE49-F238E27FC236}">
                  <a16:creationId xmlns:a16="http://schemas.microsoft.com/office/drawing/2014/main" id="{7B787A45-928C-4FA0-847A-E4C9D0EFC5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4891" y="2440448"/>
              <a:ext cx="1814071" cy="1910434"/>
            </a:xfrm>
            <a:prstGeom prst="rect">
              <a:avLst/>
            </a:prstGeom>
          </p:spPr>
        </p:pic>
        <p:pic>
          <p:nvPicPr>
            <p:cNvPr id="30" name="Imagen 13">
              <a:extLst>
                <a:ext uri="{FF2B5EF4-FFF2-40B4-BE49-F238E27FC236}">
                  <a16:creationId xmlns:a16="http://schemas.microsoft.com/office/drawing/2014/main" id="{20363552-0A89-4210-A630-935807EFF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8961" y="2443160"/>
              <a:ext cx="1811496" cy="1907722"/>
            </a:xfrm>
            <a:prstGeom prst="rect">
              <a:avLst/>
            </a:prstGeom>
          </p:spPr>
        </p:pic>
        <p:pic>
          <p:nvPicPr>
            <p:cNvPr id="31" name="Imagen 14">
              <a:extLst>
                <a:ext uri="{FF2B5EF4-FFF2-40B4-BE49-F238E27FC236}">
                  <a16:creationId xmlns:a16="http://schemas.microsoft.com/office/drawing/2014/main" id="{B97FB055-7E19-4D4B-BBA9-336BD54525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4002" y="2436384"/>
              <a:ext cx="1817931" cy="1914499"/>
            </a:xfrm>
            <a:prstGeom prst="rect">
              <a:avLst/>
            </a:prstGeom>
          </p:spPr>
        </p:pic>
        <p:pic>
          <p:nvPicPr>
            <p:cNvPr id="32" name="Imagen 15">
              <a:extLst>
                <a:ext uri="{FF2B5EF4-FFF2-40B4-BE49-F238E27FC236}">
                  <a16:creationId xmlns:a16="http://schemas.microsoft.com/office/drawing/2014/main" id="{8E8F3CA5-F50A-4C25-B8B8-F79C01CE25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5126" y="4438315"/>
              <a:ext cx="1816644" cy="1913143"/>
            </a:xfrm>
            <a:prstGeom prst="rect">
              <a:avLst/>
            </a:prstGeom>
          </p:spPr>
        </p:pic>
        <p:pic>
          <p:nvPicPr>
            <p:cNvPr id="33" name="Imagen 16">
              <a:extLst>
                <a:ext uri="{FF2B5EF4-FFF2-40B4-BE49-F238E27FC236}">
                  <a16:creationId xmlns:a16="http://schemas.microsoft.com/office/drawing/2014/main" id="{3F5BA60E-2215-4FA1-8167-B101C2C1F6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61772" y="4439668"/>
              <a:ext cx="1814071" cy="1910434"/>
            </a:xfrm>
            <a:prstGeom prst="rect">
              <a:avLst/>
            </a:prstGeom>
          </p:spPr>
        </p:pic>
        <p:pic>
          <p:nvPicPr>
            <p:cNvPr id="34" name="Imagen 17">
              <a:extLst>
                <a:ext uri="{FF2B5EF4-FFF2-40B4-BE49-F238E27FC236}">
                  <a16:creationId xmlns:a16="http://schemas.microsoft.com/office/drawing/2014/main" id="{399875CE-DE95-41D4-8F3E-8C1E11A0A7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50733" y="4432892"/>
              <a:ext cx="1820505" cy="1917210"/>
            </a:xfrm>
            <a:prstGeom prst="rect">
              <a:avLst/>
            </a:prstGeom>
          </p:spPr>
        </p:pic>
        <p:pic>
          <p:nvPicPr>
            <p:cNvPr id="35" name="Imagen 18">
              <a:extLst>
                <a:ext uri="{FF2B5EF4-FFF2-40B4-BE49-F238E27FC236}">
                  <a16:creationId xmlns:a16="http://schemas.microsoft.com/office/drawing/2014/main" id="{2FFC2234-1A12-484B-92C9-23D1A85B29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58961" y="4438315"/>
              <a:ext cx="1821792" cy="1918565"/>
            </a:xfrm>
            <a:prstGeom prst="rect">
              <a:avLst/>
            </a:prstGeom>
          </p:spPr>
        </p:pic>
        <p:pic>
          <p:nvPicPr>
            <p:cNvPr id="36" name="Imagen 19">
              <a:extLst>
                <a:ext uri="{FF2B5EF4-FFF2-40B4-BE49-F238E27FC236}">
                  <a16:creationId xmlns:a16="http://schemas.microsoft.com/office/drawing/2014/main" id="{FDD0B49B-4B59-42F8-B3F2-4046D3CBBC2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80753" y="4438314"/>
              <a:ext cx="1815356" cy="1911788"/>
            </a:xfrm>
            <a:prstGeom prst="rect">
              <a:avLst/>
            </a:prstGeom>
          </p:spPr>
        </p:pic>
      </p:grpSp>
      <p:pic>
        <p:nvPicPr>
          <p:cNvPr id="11" name="Picture 10">
            <a:extLst>
              <a:ext uri="{FF2B5EF4-FFF2-40B4-BE49-F238E27FC236}">
                <a16:creationId xmlns:a16="http://schemas.microsoft.com/office/drawing/2014/main" id="{DE47A32D-0123-CB0C-E51D-6D643CBBFD53}"/>
              </a:ext>
            </a:extLst>
          </p:cNvPr>
          <p:cNvPicPr>
            <a:picLocks noChangeAspect="1"/>
          </p:cNvPicPr>
          <p:nvPr/>
        </p:nvPicPr>
        <p:blipFill>
          <a:blip r:embed="rId12"/>
          <a:stretch>
            <a:fillRect/>
          </a:stretch>
        </p:blipFill>
        <p:spPr>
          <a:xfrm>
            <a:off x="8521580" y="4162481"/>
            <a:ext cx="2725146" cy="1441986"/>
          </a:xfrm>
          <a:prstGeom prst="rect">
            <a:avLst/>
          </a:prstGeom>
        </p:spPr>
      </p:pic>
      <p:pic>
        <p:nvPicPr>
          <p:cNvPr id="13" name="Picture 12">
            <a:extLst>
              <a:ext uri="{FF2B5EF4-FFF2-40B4-BE49-F238E27FC236}">
                <a16:creationId xmlns:a16="http://schemas.microsoft.com/office/drawing/2014/main" id="{5F2842BE-0D53-F954-74DA-034AB02A97B4}"/>
              </a:ext>
            </a:extLst>
          </p:cNvPr>
          <p:cNvPicPr>
            <a:picLocks noChangeAspect="1"/>
          </p:cNvPicPr>
          <p:nvPr/>
        </p:nvPicPr>
        <p:blipFill>
          <a:blip r:embed="rId13"/>
          <a:stretch>
            <a:fillRect/>
          </a:stretch>
        </p:blipFill>
        <p:spPr>
          <a:xfrm>
            <a:off x="8553249" y="2419497"/>
            <a:ext cx="2527326" cy="1742984"/>
          </a:xfrm>
          <a:prstGeom prst="rect">
            <a:avLst/>
          </a:prstGeom>
        </p:spPr>
      </p:pic>
      <p:sp>
        <p:nvSpPr>
          <p:cNvPr id="3" name="object 32">
            <a:extLst>
              <a:ext uri="{FF2B5EF4-FFF2-40B4-BE49-F238E27FC236}">
                <a16:creationId xmlns:a16="http://schemas.microsoft.com/office/drawing/2014/main" id="{19455DC6-1C41-063E-DD32-CF874F685470}"/>
              </a:ext>
            </a:extLst>
          </p:cNvPr>
          <p:cNvSpPr txBox="1">
            <a:spLocks/>
          </p:cNvSpPr>
          <p:nvPr/>
        </p:nvSpPr>
        <p:spPr>
          <a:xfrm>
            <a:off x="438060" y="238973"/>
            <a:ext cx="8705940" cy="615553"/>
          </a:xfrm>
          <a:prstGeom prst="rect">
            <a:avLst/>
          </a:prstGeom>
        </p:spPr>
        <p:txBody>
          <a:bodyPr vert="horz" wrap="square" lIns="0" tIns="0" rIns="0" bIns="0" rtlCol="0">
            <a:spAutoFit/>
          </a:bodyPr>
          <a:lstStyle>
            <a:lvl1pPr>
              <a:defRPr sz="4100" b="0" i="0">
                <a:solidFill>
                  <a:srgbClr val="2E315F"/>
                </a:solidFill>
                <a:latin typeface="DIN Pro"/>
                <a:ea typeface="+mj-ea"/>
                <a:cs typeface="DIN Pro"/>
              </a:defRPr>
            </a:lvl1pPr>
          </a:lstStyle>
          <a:p>
            <a:pPr marL="6350">
              <a:spcBef>
                <a:spcPts val="95"/>
              </a:spcBef>
            </a:pPr>
            <a:r>
              <a:rPr lang="en-IE" sz="4000" spc="-60" dirty="0">
                <a:latin typeface="DINPro-Light" panose="020B0504020101010102"/>
              </a:rPr>
              <a:t>Marine Observatory for Aquaculture</a:t>
            </a:r>
          </a:p>
        </p:txBody>
      </p:sp>
    </p:spTree>
    <p:extLst>
      <p:ext uri="{BB962C8B-B14F-4D97-AF65-F5344CB8AC3E}">
        <p14:creationId xmlns:p14="http://schemas.microsoft.com/office/powerpoint/2010/main" val="3437842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F58548-2DB1-78AF-3431-8AFEA23AC662}"/>
              </a:ext>
            </a:extLst>
          </p:cNvPr>
          <p:cNvSpPr>
            <a:spLocks noGrp="1"/>
          </p:cNvSpPr>
          <p:nvPr>
            <p:ph type="body" sz="quarter" idx="10"/>
          </p:nvPr>
        </p:nvSpPr>
        <p:spPr>
          <a:xfrm>
            <a:off x="342900" y="218403"/>
            <a:ext cx="8115300" cy="1231106"/>
          </a:xfrm>
        </p:spPr>
        <p:txBody>
          <a:bodyPr/>
          <a:lstStyle/>
          <a:p>
            <a:r>
              <a:rPr lang="en-IE" dirty="0"/>
              <a:t>Warm and cold years: highly variable</a:t>
            </a:r>
          </a:p>
        </p:txBody>
      </p:sp>
      <p:pic>
        <p:nvPicPr>
          <p:cNvPr id="4" name="Picture 3" descr="A map of the united kingdom&#10;&#10;AI-generated content may be incorrect.">
            <a:extLst>
              <a:ext uri="{FF2B5EF4-FFF2-40B4-BE49-F238E27FC236}">
                <a16:creationId xmlns:a16="http://schemas.microsoft.com/office/drawing/2014/main" id="{3167DAD1-72D6-67D2-591C-485D55A229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690" y="1428289"/>
            <a:ext cx="5334620" cy="4001422"/>
          </a:xfrm>
          <a:prstGeom prst="rect">
            <a:avLst/>
          </a:prstGeom>
        </p:spPr>
      </p:pic>
      <p:pic>
        <p:nvPicPr>
          <p:cNvPr id="6" name="Picture 5" descr="A map of the united kingdom&#10;&#10;AI-generated content may be incorrect.">
            <a:extLst>
              <a:ext uri="{FF2B5EF4-FFF2-40B4-BE49-F238E27FC236}">
                <a16:creationId xmlns:a16="http://schemas.microsoft.com/office/drawing/2014/main" id="{0C2AD6E0-B86B-EB3B-C896-650D5070CC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8690" y="1428289"/>
            <a:ext cx="5334620" cy="4001422"/>
          </a:xfrm>
          <a:prstGeom prst="rect">
            <a:avLst/>
          </a:prstGeom>
        </p:spPr>
      </p:pic>
      <p:pic>
        <p:nvPicPr>
          <p:cNvPr id="8" name="Picture 7" descr="A map of the united kingdom&#10;&#10;AI-generated content may be incorrect.">
            <a:extLst>
              <a:ext uri="{FF2B5EF4-FFF2-40B4-BE49-F238E27FC236}">
                <a16:creationId xmlns:a16="http://schemas.microsoft.com/office/drawing/2014/main" id="{4C05C635-5D1E-CA95-1438-AF0AA33622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8690" y="1428289"/>
            <a:ext cx="5334620" cy="4001422"/>
          </a:xfrm>
          <a:prstGeom prst="rect">
            <a:avLst/>
          </a:prstGeom>
        </p:spPr>
      </p:pic>
      <p:pic>
        <p:nvPicPr>
          <p:cNvPr id="10" name="Picture 9" descr="A map of the united kingdom&#10;&#10;AI-generated content may be incorrect.">
            <a:extLst>
              <a:ext uri="{FF2B5EF4-FFF2-40B4-BE49-F238E27FC236}">
                <a16:creationId xmlns:a16="http://schemas.microsoft.com/office/drawing/2014/main" id="{DE60934F-B758-4F2C-26AC-A1F2841BE4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8690" y="1428289"/>
            <a:ext cx="5334620" cy="4001422"/>
          </a:xfrm>
          <a:prstGeom prst="rect">
            <a:avLst/>
          </a:prstGeom>
        </p:spPr>
      </p:pic>
      <p:pic>
        <p:nvPicPr>
          <p:cNvPr id="12" name="Picture 11" descr="A map of the united kingdom&#10;&#10;AI-generated content may be incorrect.">
            <a:extLst>
              <a:ext uri="{FF2B5EF4-FFF2-40B4-BE49-F238E27FC236}">
                <a16:creationId xmlns:a16="http://schemas.microsoft.com/office/drawing/2014/main" id="{F76A97BC-4CCE-6B93-E8E4-C56BB0AC9E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8690" y="1428289"/>
            <a:ext cx="5334620" cy="4001422"/>
          </a:xfrm>
          <a:prstGeom prst="rect">
            <a:avLst/>
          </a:prstGeom>
        </p:spPr>
      </p:pic>
      <p:pic>
        <p:nvPicPr>
          <p:cNvPr id="14" name="Picture 13" descr="A map of the united kingdom&#10;&#10;AI-generated content may be incorrect.">
            <a:extLst>
              <a:ext uri="{FF2B5EF4-FFF2-40B4-BE49-F238E27FC236}">
                <a16:creationId xmlns:a16="http://schemas.microsoft.com/office/drawing/2014/main" id="{C82A60DF-E596-2579-DEEC-76E2DA3115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8690" y="1428289"/>
            <a:ext cx="5334620" cy="4001422"/>
          </a:xfrm>
          <a:prstGeom prst="rect">
            <a:avLst/>
          </a:prstGeom>
        </p:spPr>
      </p:pic>
      <p:pic>
        <p:nvPicPr>
          <p:cNvPr id="16" name="Picture 15" descr="A map of the united kingdom&#10;&#10;AI-generated content may be incorrect.">
            <a:extLst>
              <a:ext uri="{FF2B5EF4-FFF2-40B4-BE49-F238E27FC236}">
                <a16:creationId xmlns:a16="http://schemas.microsoft.com/office/drawing/2014/main" id="{ED5591AA-47B8-C703-7ED1-5C345280C1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28690" y="1428289"/>
            <a:ext cx="5334620" cy="4001422"/>
          </a:xfrm>
          <a:prstGeom prst="rect">
            <a:avLst/>
          </a:prstGeom>
        </p:spPr>
      </p:pic>
      <p:pic>
        <p:nvPicPr>
          <p:cNvPr id="18" name="Picture 17" descr="A map of the united kingdom&#10;&#10;AI-generated content may be incorrect.">
            <a:extLst>
              <a:ext uri="{FF2B5EF4-FFF2-40B4-BE49-F238E27FC236}">
                <a16:creationId xmlns:a16="http://schemas.microsoft.com/office/drawing/2014/main" id="{D4FEA34C-49A2-73C1-741E-877E77CE94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28690" y="1428289"/>
            <a:ext cx="5334620" cy="4001422"/>
          </a:xfrm>
          <a:prstGeom prst="rect">
            <a:avLst/>
          </a:prstGeom>
        </p:spPr>
      </p:pic>
      <p:pic>
        <p:nvPicPr>
          <p:cNvPr id="20" name="Picture 19" descr="A map of the united kingdom&#10;&#10;AI-generated content may be incorrect.">
            <a:extLst>
              <a:ext uri="{FF2B5EF4-FFF2-40B4-BE49-F238E27FC236}">
                <a16:creationId xmlns:a16="http://schemas.microsoft.com/office/drawing/2014/main" id="{B1972CE9-F019-41E4-43DE-7637D2356B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28690" y="1428289"/>
            <a:ext cx="5334620" cy="4001422"/>
          </a:xfrm>
          <a:prstGeom prst="rect">
            <a:avLst/>
          </a:prstGeom>
        </p:spPr>
      </p:pic>
      <p:pic>
        <p:nvPicPr>
          <p:cNvPr id="22" name="Picture 21" descr="A map of the united kingdom&#10;&#10;AI-generated content may be incorrect.">
            <a:extLst>
              <a:ext uri="{FF2B5EF4-FFF2-40B4-BE49-F238E27FC236}">
                <a16:creationId xmlns:a16="http://schemas.microsoft.com/office/drawing/2014/main" id="{EEF6EEFA-FAFD-536B-2E66-C2970E96DE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28690" y="1428289"/>
            <a:ext cx="5334620" cy="4001422"/>
          </a:xfrm>
          <a:prstGeom prst="rect">
            <a:avLst/>
          </a:prstGeom>
        </p:spPr>
      </p:pic>
      <p:pic>
        <p:nvPicPr>
          <p:cNvPr id="24" name="Picture 23" descr="A map of the united kingdom&#10;&#10;AI-generated content may be incorrect.">
            <a:extLst>
              <a:ext uri="{FF2B5EF4-FFF2-40B4-BE49-F238E27FC236}">
                <a16:creationId xmlns:a16="http://schemas.microsoft.com/office/drawing/2014/main" id="{35FE73E7-5885-DE8F-6721-98ACC0A82A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28690" y="1428289"/>
            <a:ext cx="5334620" cy="4001422"/>
          </a:xfrm>
          <a:prstGeom prst="rect">
            <a:avLst/>
          </a:prstGeom>
        </p:spPr>
      </p:pic>
      <p:pic>
        <p:nvPicPr>
          <p:cNvPr id="26" name="Picture 25" descr="A map of the united kingdom&#10;&#10;AI-generated content may be incorrect.">
            <a:extLst>
              <a:ext uri="{FF2B5EF4-FFF2-40B4-BE49-F238E27FC236}">
                <a16:creationId xmlns:a16="http://schemas.microsoft.com/office/drawing/2014/main" id="{185801F7-6B94-8898-4AE3-712F9749555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28690" y="1428289"/>
            <a:ext cx="5334620" cy="4001422"/>
          </a:xfrm>
          <a:prstGeom prst="rect">
            <a:avLst/>
          </a:prstGeom>
        </p:spPr>
      </p:pic>
      <p:pic>
        <p:nvPicPr>
          <p:cNvPr id="28" name="Picture 27" descr="A map of the united kingdom&#10;&#10;AI-generated content may be incorrect.">
            <a:extLst>
              <a:ext uri="{FF2B5EF4-FFF2-40B4-BE49-F238E27FC236}">
                <a16:creationId xmlns:a16="http://schemas.microsoft.com/office/drawing/2014/main" id="{6CED9629-B99C-C03F-BA62-CE80653EE51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28690" y="1428289"/>
            <a:ext cx="5334620" cy="4001422"/>
          </a:xfrm>
          <a:prstGeom prst="rect">
            <a:avLst/>
          </a:prstGeom>
        </p:spPr>
      </p:pic>
      <p:sp>
        <p:nvSpPr>
          <p:cNvPr id="29" name="TextBox 28">
            <a:extLst>
              <a:ext uri="{FF2B5EF4-FFF2-40B4-BE49-F238E27FC236}">
                <a16:creationId xmlns:a16="http://schemas.microsoft.com/office/drawing/2014/main" id="{04E002ED-D59F-187F-782B-0233EB382755}"/>
              </a:ext>
            </a:extLst>
          </p:cNvPr>
          <p:cNvSpPr txBox="1"/>
          <p:nvPr/>
        </p:nvSpPr>
        <p:spPr>
          <a:xfrm>
            <a:off x="9753600" y="1647701"/>
            <a:ext cx="1447800" cy="3970318"/>
          </a:xfrm>
          <a:prstGeom prst="rect">
            <a:avLst/>
          </a:prstGeom>
          <a:noFill/>
        </p:spPr>
        <p:txBody>
          <a:bodyPr wrap="square" rtlCol="0">
            <a:spAutoFit/>
          </a:bodyPr>
          <a:lstStyle/>
          <a:p>
            <a:r>
              <a:rPr lang="en-IE" sz="1800" b="1"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2012   964</a:t>
            </a:r>
            <a:endParaRPr lang="en-IE" sz="1800" b="1"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r>
              <a:rPr lang="en-IE" sz="1800" b="1" dirty="0">
                <a:solidFill>
                  <a:srgbClr val="0C5EAC"/>
                </a:solidFill>
                <a:effectLst/>
                <a:latin typeface="Aptos" panose="020B0004020202020204" pitchFamily="34" charset="0"/>
                <a:ea typeface="Times New Roman" panose="02020603050405020304" pitchFamily="18" charset="0"/>
                <a:cs typeface="Aptos" panose="020B0004020202020204" pitchFamily="34" charset="0"/>
              </a:rPr>
              <a:t>2013   879</a:t>
            </a:r>
            <a:endParaRPr lang="en-IE" sz="1800" b="1" dirty="0">
              <a:solidFill>
                <a:srgbClr val="0C5EAC"/>
              </a:solidFill>
              <a:effectLst/>
              <a:latin typeface="Aptos" panose="020B0004020202020204" pitchFamily="34" charset="0"/>
              <a:ea typeface="Aptos" panose="020B0004020202020204" pitchFamily="34" charset="0"/>
              <a:cs typeface="Aptos" panose="020B0004020202020204" pitchFamily="34" charset="0"/>
            </a:endParaRPr>
          </a:p>
          <a:p>
            <a:r>
              <a:rPr lang="en-IE"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2014   944</a:t>
            </a:r>
            <a:endParaRPr lang="en-IE" sz="1800" dirty="0">
              <a:effectLst/>
              <a:latin typeface="Aptos" panose="020B0004020202020204" pitchFamily="34" charset="0"/>
              <a:ea typeface="Aptos" panose="020B0004020202020204" pitchFamily="34" charset="0"/>
              <a:cs typeface="Aptos" panose="020B0004020202020204" pitchFamily="34" charset="0"/>
            </a:endParaRPr>
          </a:p>
          <a:p>
            <a:r>
              <a:rPr lang="en-IE"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2015   911</a:t>
            </a:r>
            <a:endParaRPr lang="en-IE" sz="1800" dirty="0">
              <a:effectLst/>
              <a:latin typeface="Aptos" panose="020B0004020202020204" pitchFamily="34" charset="0"/>
              <a:ea typeface="Aptos" panose="020B0004020202020204" pitchFamily="34" charset="0"/>
              <a:cs typeface="Aptos" panose="020B0004020202020204" pitchFamily="34" charset="0"/>
            </a:endParaRPr>
          </a:p>
          <a:p>
            <a:r>
              <a:rPr lang="en-IE"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2016   921</a:t>
            </a:r>
            <a:endParaRPr lang="en-IE" sz="1800" dirty="0">
              <a:effectLst/>
              <a:latin typeface="Aptos" panose="020B0004020202020204" pitchFamily="34" charset="0"/>
              <a:ea typeface="Aptos" panose="020B0004020202020204" pitchFamily="34" charset="0"/>
              <a:cs typeface="Aptos" panose="020B0004020202020204" pitchFamily="34" charset="0"/>
            </a:endParaRPr>
          </a:p>
          <a:p>
            <a:r>
              <a:rPr lang="en-IE" sz="1800" b="1" i="1"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2017   964</a:t>
            </a:r>
            <a:endParaRPr lang="en-IE" sz="1800" b="1" i="1"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r>
              <a:rPr lang="en-IE" sz="1800" b="1" dirty="0">
                <a:solidFill>
                  <a:srgbClr val="0C5EAC"/>
                </a:solidFill>
                <a:effectLst/>
                <a:latin typeface="Aptos" panose="020B0004020202020204" pitchFamily="34" charset="0"/>
                <a:ea typeface="Times New Roman" panose="02020603050405020304" pitchFamily="18" charset="0"/>
                <a:cs typeface="Aptos" panose="020B0004020202020204" pitchFamily="34" charset="0"/>
              </a:rPr>
              <a:t>2018   863</a:t>
            </a:r>
            <a:endParaRPr lang="en-IE" sz="1800" b="1" dirty="0">
              <a:solidFill>
                <a:srgbClr val="0C5EAC"/>
              </a:solidFill>
              <a:effectLst/>
              <a:latin typeface="Aptos" panose="020B0004020202020204" pitchFamily="34" charset="0"/>
              <a:ea typeface="Aptos" panose="020B0004020202020204" pitchFamily="34" charset="0"/>
              <a:cs typeface="Aptos" panose="020B0004020202020204" pitchFamily="34" charset="0"/>
            </a:endParaRPr>
          </a:p>
          <a:p>
            <a:r>
              <a:rPr lang="en-IE"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2019   940</a:t>
            </a:r>
            <a:endParaRPr lang="en-IE" sz="1800" dirty="0">
              <a:effectLst/>
              <a:latin typeface="Aptos" panose="020B0004020202020204" pitchFamily="34" charset="0"/>
              <a:ea typeface="Aptos" panose="020B0004020202020204" pitchFamily="34" charset="0"/>
              <a:cs typeface="Aptos" panose="020B0004020202020204" pitchFamily="34" charset="0"/>
            </a:endParaRPr>
          </a:p>
          <a:p>
            <a:r>
              <a:rPr lang="en-IE"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2020   903</a:t>
            </a:r>
            <a:endParaRPr lang="en-IE" sz="1800" dirty="0">
              <a:effectLst/>
              <a:latin typeface="Aptos" panose="020B0004020202020204" pitchFamily="34" charset="0"/>
              <a:ea typeface="Aptos" panose="020B0004020202020204" pitchFamily="34" charset="0"/>
              <a:cs typeface="Aptos" panose="020B0004020202020204" pitchFamily="34" charset="0"/>
            </a:endParaRPr>
          </a:p>
          <a:p>
            <a:r>
              <a:rPr lang="en-IE"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2021   921</a:t>
            </a:r>
            <a:endParaRPr lang="en-IE" sz="1800" dirty="0">
              <a:effectLst/>
              <a:latin typeface="Aptos" panose="020B0004020202020204" pitchFamily="34" charset="0"/>
              <a:ea typeface="Aptos" panose="020B0004020202020204" pitchFamily="34" charset="0"/>
              <a:cs typeface="Aptos" panose="020B0004020202020204" pitchFamily="34" charset="0"/>
            </a:endParaRPr>
          </a:p>
          <a:p>
            <a:r>
              <a:rPr lang="en-IE"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2022   935</a:t>
            </a:r>
            <a:endParaRPr lang="en-IE" sz="1800" dirty="0">
              <a:effectLst/>
              <a:latin typeface="Aptos" panose="020B0004020202020204" pitchFamily="34" charset="0"/>
              <a:ea typeface="Aptos" panose="020B0004020202020204" pitchFamily="34" charset="0"/>
              <a:cs typeface="Aptos" panose="020B0004020202020204" pitchFamily="34" charset="0"/>
            </a:endParaRPr>
          </a:p>
          <a:p>
            <a:r>
              <a:rPr lang="en-IE" sz="1800" b="1"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2023   971</a:t>
            </a:r>
            <a:endParaRPr lang="en-IE" sz="1800" b="1"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r>
              <a:rPr lang="en-IE" sz="1800" b="1" dirty="0">
                <a:solidFill>
                  <a:srgbClr val="FF0000"/>
                </a:solidFill>
                <a:effectLst/>
                <a:latin typeface="Aptos" panose="020B0004020202020204" pitchFamily="34" charset="0"/>
                <a:ea typeface="Times New Roman" panose="02020603050405020304" pitchFamily="18" charset="0"/>
                <a:cs typeface="Aptos" panose="020B0004020202020204" pitchFamily="34" charset="0"/>
              </a:rPr>
              <a:t>2024   972</a:t>
            </a:r>
            <a:endParaRPr lang="en-IE" sz="1800" b="1"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endParaRPr lang="en-IE" dirty="0"/>
          </a:p>
        </p:txBody>
      </p:sp>
    </p:spTree>
    <p:extLst>
      <p:ext uri="{BB962C8B-B14F-4D97-AF65-F5344CB8AC3E}">
        <p14:creationId xmlns:p14="http://schemas.microsoft.com/office/powerpoint/2010/main" val="118246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8A65F8-2366-610D-1E3C-F93F82720E9D}"/>
              </a:ext>
            </a:extLst>
          </p:cNvPr>
          <p:cNvSpPr>
            <a:spLocks noGrp="1"/>
          </p:cNvSpPr>
          <p:nvPr>
            <p:ph type="body" sz="quarter" idx="10"/>
          </p:nvPr>
        </p:nvSpPr>
        <p:spPr>
          <a:xfrm>
            <a:off x="635298" y="762187"/>
            <a:ext cx="6070301" cy="1231106"/>
          </a:xfrm>
        </p:spPr>
        <p:txBody>
          <a:bodyPr/>
          <a:lstStyle/>
          <a:p>
            <a:r>
              <a:rPr lang="en-IE" dirty="0"/>
              <a:t>Marine heatwaves 2023</a:t>
            </a:r>
          </a:p>
        </p:txBody>
      </p:sp>
      <p:pic>
        <p:nvPicPr>
          <p:cNvPr id="4" name="Picture 3">
            <a:extLst>
              <a:ext uri="{FF2B5EF4-FFF2-40B4-BE49-F238E27FC236}">
                <a16:creationId xmlns:a16="http://schemas.microsoft.com/office/drawing/2014/main" id="{A8FB78BD-6791-C5AD-0AF6-5C1C7FCDD08D}"/>
              </a:ext>
            </a:extLst>
          </p:cNvPr>
          <p:cNvPicPr>
            <a:picLocks noChangeAspect="1"/>
          </p:cNvPicPr>
          <p:nvPr/>
        </p:nvPicPr>
        <p:blipFill>
          <a:blip r:embed="rId2"/>
          <a:stretch>
            <a:fillRect/>
          </a:stretch>
        </p:blipFill>
        <p:spPr>
          <a:xfrm>
            <a:off x="899640" y="1371600"/>
            <a:ext cx="11173969" cy="5257800"/>
          </a:xfrm>
          <a:prstGeom prst="rect">
            <a:avLst/>
          </a:prstGeom>
        </p:spPr>
      </p:pic>
    </p:spTree>
    <p:extLst>
      <p:ext uri="{BB962C8B-B14F-4D97-AF65-F5344CB8AC3E}">
        <p14:creationId xmlns:p14="http://schemas.microsoft.com/office/powerpoint/2010/main" val="2619607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90C826-332A-BDF3-2EC8-72F7E929ED38}"/>
              </a:ext>
            </a:extLst>
          </p:cNvPr>
          <p:cNvSpPr>
            <a:spLocks noGrp="1"/>
          </p:cNvSpPr>
          <p:nvPr>
            <p:ph type="body" sz="quarter" idx="10"/>
          </p:nvPr>
        </p:nvSpPr>
        <p:spPr>
          <a:xfrm>
            <a:off x="635298" y="762187"/>
            <a:ext cx="9118301" cy="1846659"/>
          </a:xfrm>
        </p:spPr>
        <p:txBody>
          <a:bodyPr/>
          <a:lstStyle/>
          <a:p>
            <a:r>
              <a:rPr lang="en-IE" dirty="0"/>
              <a:t>Year to year variability can be significant</a:t>
            </a:r>
          </a:p>
        </p:txBody>
      </p:sp>
      <p:pic>
        <p:nvPicPr>
          <p:cNvPr id="3" name="Picture 2">
            <a:extLst>
              <a:ext uri="{FF2B5EF4-FFF2-40B4-BE49-F238E27FC236}">
                <a16:creationId xmlns:a16="http://schemas.microsoft.com/office/drawing/2014/main" id="{46D1768E-BD96-36DE-F2FE-1161EEB55E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905000"/>
            <a:ext cx="5740336" cy="4305935"/>
          </a:xfrm>
          <a:prstGeom prst="rect">
            <a:avLst/>
          </a:prstGeom>
        </p:spPr>
      </p:pic>
      <p:pic>
        <p:nvPicPr>
          <p:cNvPr id="4" name="Picture 3">
            <a:extLst>
              <a:ext uri="{FF2B5EF4-FFF2-40B4-BE49-F238E27FC236}">
                <a16:creationId xmlns:a16="http://schemas.microsoft.com/office/drawing/2014/main" id="{DCFFA032-A462-58FB-A1E6-FE3C7C8C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1905001"/>
            <a:ext cx="5740334" cy="4305934"/>
          </a:xfrm>
          <a:prstGeom prst="rect">
            <a:avLst/>
          </a:prstGeom>
        </p:spPr>
      </p:pic>
    </p:spTree>
    <p:extLst>
      <p:ext uri="{BB962C8B-B14F-4D97-AF65-F5344CB8AC3E}">
        <p14:creationId xmlns:p14="http://schemas.microsoft.com/office/powerpoint/2010/main" val="881670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7BB93-927E-7623-B11C-EA14ABEBB758}"/>
              </a:ext>
            </a:extLst>
          </p:cNvPr>
          <p:cNvSpPr>
            <a:spLocks noGrp="1"/>
          </p:cNvSpPr>
          <p:nvPr>
            <p:ph type="body" sz="quarter" idx="10"/>
          </p:nvPr>
        </p:nvSpPr>
        <p:spPr>
          <a:xfrm>
            <a:off x="635298" y="762187"/>
            <a:ext cx="11632901" cy="2462213"/>
          </a:xfrm>
        </p:spPr>
        <p:txBody>
          <a:bodyPr/>
          <a:lstStyle/>
          <a:p>
            <a:r>
              <a:rPr lang="en-IE" dirty="0">
                <a:hlinkClick r:id="rId2"/>
              </a:rPr>
              <a:t>Remote Sensing | Marine Institute</a:t>
            </a:r>
            <a:endParaRPr lang="en-IE" dirty="0"/>
          </a:p>
          <a:p>
            <a:endParaRPr lang="en-IE" dirty="0"/>
          </a:p>
          <a:p>
            <a:r>
              <a:rPr lang="en-IE" dirty="0">
                <a:hlinkClick r:id="rId2"/>
              </a:rPr>
              <a:t>https://www.marine.ie/site-area/data-services/remote-sensing/remote-sensing</a:t>
            </a:r>
            <a:r>
              <a:rPr lang="en-IE" dirty="0"/>
              <a:t> </a:t>
            </a:r>
          </a:p>
        </p:txBody>
      </p:sp>
    </p:spTree>
    <p:extLst>
      <p:ext uri="{BB962C8B-B14F-4D97-AF65-F5344CB8AC3E}">
        <p14:creationId xmlns:p14="http://schemas.microsoft.com/office/powerpoint/2010/main" val="3301293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txBox="1">
            <a:spLocks noGrp="1"/>
          </p:cNvSpPr>
          <p:nvPr>
            <p:ph type="ctrTitle" idx="4294967295"/>
          </p:nvPr>
        </p:nvSpPr>
        <p:spPr>
          <a:xfrm>
            <a:off x="1151900" y="2389728"/>
            <a:ext cx="4225290" cy="3623428"/>
          </a:xfrm>
          <a:prstGeom prst="rect">
            <a:avLst/>
          </a:prstGeom>
        </p:spPr>
        <p:txBody>
          <a:bodyPr vert="horz" wrap="square" lIns="0" tIns="12065" rIns="0" bIns="0" rtlCol="0">
            <a:spAutoFit/>
          </a:bodyPr>
          <a:lstStyle/>
          <a:p>
            <a:pPr algn="ctr">
              <a:lnSpc>
                <a:spcPct val="100000"/>
              </a:lnSpc>
              <a:spcBef>
                <a:spcPts val="95"/>
              </a:spcBef>
            </a:pPr>
            <a:r>
              <a:rPr sz="7700" spc="-170" dirty="0">
                <a:solidFill>
                  <a:srgbClr val="585B7F"/>
                </a:solidFill>
              </a:rPr>
              <a:t>Thank</a:t>
            </a:r>
            <a:r>
              <a:rPr sz="7700" spc="-290" dirty="0">
                <a:solidFill>
                  <a:srgbClr val="585B7F"/>
                </a:solidFill>
              </a:rPr>
              <a:t> </a:t>
            </a:r>
            <a:r>
              <a:rPr sz="7700" spc="-60" dirty="0">
                <a:solidFill>
                  <a:srgbClr val="585B7F"/>
                </a:solidFill>
              </a:rPr>
              <a:t>you</a:t>
            </a:r>
            <a:endParaRPr sz="7700" dirty="0"/>
          </a:p>
          <a:p>
            <a:pPr marR="14604" algn="ctr">
              <a:lnSpc>
                <a:spcPct val="100000"/>
              </a:lnSpc>
              <a:spcBef>
                <a:spcPts val="215"/>
              </a:spcBef>
            </a:pPr>
            <a:br>
              <a:rPr lang="en-IE" sz="3950" dirty="0">
                <a:latin typeface="DIN Alternate Bold"/>
                <a:cs typeface="DIN Alternate Bold"/>
              </a:rPr>
            </a:br>
            <a:r>
              <a:rPr lang="en-IE" sz="3950" dirty="0">
                <a:latin typeface="DIN Alternate Bold"/>
                <a:cs typeface="DIN Alternate Bold"/>
              </a:rPr>
              <a:t>www.marine.ie</a:t>
            </a:r>
            <a:endParaRPr sz="3950" dirty="0">
              <a:latin typeface="DIN Alternate Bold"/>
              <a:cs typeface="DIN Alternate Bold"/>
            </a:endParaRPr>
          </a:p>
        </p:txBody>
      </p:sp>
      <p:sp>
        <p:nvSpPr>
          <p:cNvPr id="17" name="object 17"/>
          <p:cNvSpPr txBox="1"/>
          <p:nvPr/>
        </p:nvSpPr>
        <p:spPr>
          <a:xfrm>
            <a:off x="8534400" y="3753359"/>
            <a:ext cx="3025837" cy="2167260"/>
          </a:xfrm>
          <a:prstGeom prst="rect">
            <a:avLst/>
          </a:prstGeom>
        </p:spPr>
        <p:txBody>
          <a:bodyPr vert="horz" wrap="square" lIns="0" tIns="12700" rIns="0" bIns="0" rtlCol="0">
            <a:spAutoFit/>
          </a:bodyPr>
          <a:lstStyle/>
          <a:p>
            <a:pPr>
              <a:spcAft>
                <a:spcPts val="1400"/>
              </a:spcAft>
            </a:pPr>
            <a:r>
              <a:rPr lang="en-IE" dirty="0">
                <a:solidFill>
                  <a:schemeClr val="bg1"/>
                </a:solidFill>
                <a:effectLst/>
                <a:latin typeface="DINPro-Light" panose="020B0504020101010102" pitchFamily="34" charset="0"/>
              </a:rPr>
              <a:t>@</a:t>
            </a:r>
            <a:r>
              <a:rPr lang="en-IE" dirty="0" err="1">
                <a:solidFill>
                  <a:schemeClr val="bg1"/>
                </a:solidFill>
                <a:effectLst/>
                <a:latin typeface="DINPro-Light" panose="020B0504020101010102" pitchFamily="34" charset="0"/>
              </a:rPr>
              <a:t>marineinstituteireland</a:t>
            </a:r>
            <a:endParaRPr lang="en-IE" dirty="0">
              <a:solidFill>
                <a:schemeClr val="bg1"/>
              </a:solidFill>
              <a:effectLst/>
              <a:latin typeface="DINPro-Light" panose="020B0504020101010102" pitchFamily="34" charset="0"/>
            </a:endParaRPr>
          </a:p>
          <a:p>
            <a:pPr>
              <a:spcAft>
                <a:spcPts val="1400"/>
              </a:spcAft>
            </a:pPr>
            <a:r>
              <a:rPr lang="en-IE" dirty="0">
                <a:solidFill>
                  <a:schemeClr val="bg1"/>
                </a:solidFill>
                <a:effectLst/>
                <a:latin typeface="DINPro-Light" panose="020B0504020101010102" pitchFamily="34" charset="0"/>
              </a:rPr>
              <a:t>@</a:t>
            </a:r>
            <a:r>
              <a:rPr lang="en-IE" dirty="0" err="1">
                <a:solidFill>
                  <a:schemeClr val="bg1"/>
                </a:solidFill>
                <a:effectLst/>
                <a:latin typeface="DINPro-Light" panose="020B0504020101010102" pitchFamily="34" charset="0"/>
              </a:rPr>
              <a:t>marineinstitute</a:t>
            </a:r>
            <a:endParaRPr lang="en-IE" dirty="0">
              <a:solidFill>
                <a:schemeClr val="bg1"/>
              </a:solidFill>
              <a:effectLst/>
              <a:latin typeface="DINPro-Light" panose="020B0504020101010102" pitchFamily="34" charset="0"/>
            </a:endParaRPr>
          </a:p>
          <a:p>
            <a:pPr>
              <a:spcAft>
                <a:spcPts val="1400"/>
              </a:spcAft>
            </a:pPr>
            <a:r>
              <a:rPr lang="en-IE" dirty="0">
                <a:solidFill>
                  <a:schemeClr val="bg1"/>
                </a:solidFill>
                <a:effectLst/>
                <a:latin typeface="DINPro-Light" panose="020B0504020101010102" pitchFamily="34" charset="0"/>
              </a:rPr>
              <a:t>@</a:t>
            </a:r>
            <a:r>
              <a:rPr lang="en-IE" dirty="0" err="1">
                <a:solidFill>
                  <a:schemeClr val="bg1"/>
                </a:solidFill>
                <a:effectLst/>
                <a:latin typeface="DINPro-Light" panose="020B0504020101010102" pitchFamily="34" charset="0"/>
              </a:rPr>
              <a:t>marineInst</a:t>
            </a:r>
            <a:endParaRPr lang="en-IE" dirty="0">
              <a:solidFill>
                <a:schemeClr val="bg1"/>
              </a:solidFill>
              <a:effectLst/>
              <a:latin typeface="DINPro-Light" panose="020B0504020101010102" pitchFamily="34" charset="0"/>
            </a:endParaRPr>
          </a:p>
          <a:p>
            <a:pPr>
              <a:spcAft>
                <a:spcPts val="1400"/>
              </a:spcAft>
            </a:pPr>
            <a:r>
              <a:rPr lang="en-IE" dirty="0">
                <a:solidFill>
                  <a:schemeClr val="bg1"/>
                </a:solidFill>
                <a:effectLst/>
                <a:latin typeface="DINPro-Light" panose="020B0504020101010102" pitchFamily="34" charset="0"/>
              </a:rPr>
              <a:t>@</a:t>
            </a:r>
            <a:r>
              <a:rPr lang="en-IE" dirty="0" err="1">
                <a:solidFill>
                  <a:schemeClr val="bg1"/>
                </a:solidFill>
                <a:effectLst/>
                <a:latin typeface="DINPro-Light" panose="020B0504020101010102" pitchFamily="34" charset="0"/>
              </a:rPr>
              <a:t>marineinstituteireland</a:t>
            </a:r>
            <a:endParaRPr lang="en-IE" dirty="0">
              <a:solidFill>
                <a:schemeClr val="bg1"/>
              </a:solidFill>
              <a:effectLst/>
              <a:latin typeface="DINPro-Light" panose="020B0504020101010102" pitchFamily="34" charset="0"/>
            </a:endParaRPr>
          </a:p>
          <a:p>
            <a:pPr>
              <a:spcAft>
                <a:spcPts val="1400"/>
              </a:spcAft>
            </a:pPr>
            <a:r>
              <a:rPr lang="en-IE" dirty="0">
                <a:solidFill>
                  <a:schemeClr val="bg1"/>
                </a:solidFill>
                <a:effectLst/>
                <a:latin typeface="DINPro-Light" panose="020B0504020101010102" pitchFamily="34" charset="0"/>
              </a:rPr>
              <a:t>@</a:t>
            </a:r>
            <a:r>
              <a:rPr lang="en-IE" dirty="0" err="1">
                <a:solidFill>
                  <a:schemeClr val="bg1"/>
                </a:solidFill>
                <a:effectLst/>
                <a:latin typeface="DINPro-Light" panose="020B0504020101010102" pitchFamily="34" charset="0"/>
              </a:rPr>
              <a:t>marineinstituteIRL</a:t>
            </a:r>
            <a:endParaRPr lang="en-IE" dirty="0">
              <a:solidFill>
                <a:schemeClr val="bg1"/>
              </a:solidFill>
              <a:effectLst/>
              <a:latin typeface="DINPro-Light" panose="020B0504020101010102" pitchFamily="34" charset="0"/>
            </a:endParaRPr>
          </a:p>
        </p:txBody>
      </p:sp>
      <p:pic>
        <p:nvPicPr>
          <p:cNvPr id="33" name="Picture 32" descr="A close-up of a black background&#10;&#10;Description automatically generated">
            <a:extLst>
              <a:ext uri="{FF2B5EF4-FFF2-40B4-BE49-F238E27FC236}">
                <a16:creationId xmlns:a16="http://schemas.microsoft.com/office/drawing/2014/main" id="{368770A7-B582-FF5E-55D9-CE2DEE2E80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7107" y="301295"/>
            <a:ext cx="2405854" cy="596588"/>
          </a:xfrm>
          <a:prstGeom prst="rect">
            <a:avLst/>
          </a:prstGeom>
        </p:spPr>
      </p:pic>
      <p:pic>
        <p:nvPicPr>
          <p:cNvPr id="35" name="Picture 34">
            <a:extLst>
              <a:ext uri="{FF2B5EF4-FFF2-40B4-BE49-F238E27FC236}">
                <a16:creationId xmlns:a16="http://schemas.microsoft.com/office/drawing/2014/main" id="{1C09137A-4C87-4422-0496-F93A94C29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584" y="5155520"/>
            <a:ext cx="254000" cy="254000"/>
          </a:xfrm>
          <a:prstGeom prst="rect">
            <a:avLst/>
          </a:prstGeom>
        </p:spPr>
      </p:pic>
      <p:pic>
        <p:nvPicPr>
          <p:cNvPr id="37" name="Picture 36">
            <a:extLst>
              <a:ext uri="{FF2B5EF4-FFF2-40B4-BE49-F238E27FC236}">
                <a16:creationId xmlns:a16="http://schemas.microsoft.com/office/drawing/2014/main" id="{4F6E5379-C343-24BE-B23F-ED6B99477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9584" y="5604026"/>
            <a:ext cx="254000" cy="254000"/>
          </a:xfrm>
          <a:prstGeom prst="rect">
            <a:avLst/>
          </a:prstGeom>
        </p:spPr>
      </p:pic>
      <p:pic>
        <p:nvPicPr>
          <p:cNvPr id="39" name="Picture 38">
            <a:extLst>
              <a:ext uri="{FF2B5EF4-FFF2-40B4-BE49-F238E27FC236}">
                <a16:creationId xmlns:a16="http://schemas.microsoft.com/office/drawing/2014/main" id="{5DCF7C7D-92FA-CCAB-0D83-B3BBAF0D3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5955" y="4258507"/>
            <a:ext cx="254000" cy="254000"/>
          </a:xfrm>
          <a:prstGeom prst="rect">
            <a:avLst/>
          </a:prstGeom>
        </p:spPr>
      </p:pic>
      <p:pic>
        <p:nvPicPr>
          <p:cNvPr id="43" name="Picture 42">
            <a:extLst>
              <a:ext uri="{FF2B5EF4-FFF2-40B4-BE49-F238E27FC236}">
                <a16:creationId xmlns:a16="http://schemas.microsoft.com/office/drawing/2014/main" id="{73B1FA20-0950-7177-D06A-11A57B27D3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9584" y="3810000"/>
            <a:ext cx="254000" cy="25400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5955" y="4709189"/>
            <a:ext cx="255600" cy="255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8" y="178388"/>
            <a:ext cx="1814815" cy="1814815"/>
          </a:xfrm>
          <a:prstGeom prst="rect">
            <a:avLst/>
          </a:prstGeom>
        </p:spPr>
      </p:pic>
      <p:sp>
        <p:nvSpPr>
          <p:cNvPr id="21" name="Rectangle 20"/>
          <p:cNvSpPr/>
          <p:nvPr/>
        </p:nvSpPr>
        <p:spPr>
          <a:xfrm>
            <a:off x="1891323" y="6397303"/>
            <a:ext cx="4713150" cy="400110"/>
          </a:xfrm>
          <a:prstGeom prst="rect">
            <a:avLst/>
          </a:prstGeom>
        </p:spPr>
        <p:txBody>
          <a:bodyPr wrap="none">
            <a:spAutoFit/>
          </a:bodyPr>
          <a:lstStyle/>
          <a:p>
            <a:r>
              <a:rPr lang="en-IE" sz="2000" dirty="0">
                <a:solidFill>
                  <a:srgbClr val="34819B"/>
                </a:solidFill>
                <a:latin typeface="DINPro-Light" panose="020B0504020101010102"/>
              </a:rPr>
              <a:t>https://oar.marine.ie/handle/10793/1844</a:t>
            </a:r>
          </a:p>
        </p:txBody>
      </p:sp>
      <p:grpSp>
        <p:nvGrpSpPr>
          <p:cNvPr id="2" name="Group 4">
            <a:extLst>
              <a:ext uri="{FF2B5EF4-FFF2-40B4-BE49-F238E27FC236}">
                <a16:creationId xmlns:a16="http://schemas.microsoft.com/office/drawing/2014/main" id="{3EF165A9-8A54-BA61-E914-403C6DBCE526}"/>
              </a:ext>
            </a:extLst>
          </p:cNvPr>
          <p:cNvGrpSpPr>
            <a:grpSpLocks noChangeAspect="1"/>
          </p:cNvGrpSpPr>
          <p:nvPr/>
        </p:nvGrpSpPr>
        <p:grpSpPr bwMode="auto">
          <a:xfrm>
            <a:off x="1890713" y="241300"/>
            <a:ext cx="10106025" cy="5935663"/>
            <a:chOff x="1191" y="152"/>
            <a:chExt cx="6366" cy="3739"/>
          </a:xfrm>
        </p:grpSpPr>
        <p:sp>
          <p:nvSpPr>
            <p:cNvPr id="3" name="AutoShape 3">
              <a:extLst>
                <a:ext uri="{FF2B5EF4-FFF2-40B4-BE49-F238E27FC236}">
                  <a16:creationId xmlns:a16="http://schemas.microsoft.com/office/drawing/2014/main" id="{BC036F21-17E0-3030-5293-F9D26F8D9165}"/>
                </a:ext>
              </a:extLst>
            </p:cNvPr>
            <p:cNvSpPr>
              <a:spLocks noChangeAspect="1" noChangeArrowheads="1" noTextEdit="1"/>
            </p:cNvSpPr>
            <p:nvPr/>
          </p:nvSpPr>
          <p:spPr bwMode="auto">
            <a:xfrm>
              <a:off x="1191" y="152"/>
              <a:ext cx="6366" cy="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a:p>
          </p:txBody>
        </p:sp>
        <p:pic>
          <p:nvPicPr>
            <p:cNvPr id="1029" name="Picture 5">
              <a:extLst>
                <a:ext uri="{FF2B5EF4-FFF2-40B4-BE49-F238E27FC236}">
                  <a16:creationId xmlns:a16="http://schemas.microsoft.com/office/drawing/2014/main" id="{6295E9F2-49E4-3AFE-A55E-C1D874BA43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4" y="155"/>
              <a:ext cx="2628" cy="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631C40F1-7016-30E0-BB66-A8DE733F26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4" y="186"/>
              <a:ext cx="860" cy="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a:extLst>
                <a:ext uri="{FF2B5EF4-FFF2-40B4-BE49-F238E27FC236}">
                  <a16:creationId xmlns:a16="http://schemas.microsoft.com/office/drawing/2014/main" id="{DE6A8E96-8781-5A85-5B01-35552A2C969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1" y="186"/>
              <a:ext cx="866" cy="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a:extLst>
                <a:ext uri="{FF2B5EF4-FFF2-40B4-BE49-F238E27FC236}">
                  <a16:creationId xmlns:a16="http://schemas.microsoft.com/office/drawing/2014/main" id="{1CA34E02-51C7-06B6-74DA-4D094C0CB4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94" y="186"/>
              <a:ext cx="866" cy="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a:extLst>
                <a:ext uri="{FF2B5EF4-FFF2-40B4-BE49-F238E27FC236}">
                  <a16:creationId xmlns:a16="http://schemas.microsoft.com/office/drawing/2014/main" id="{0A740305-A0C4-F8DB-BD11-7DF07A129C7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6" y="1394"/>
              <a:ext cx="860"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a:extLst>
                <a:ext uri="{FF2B5EF4-FFF2-40B4-BE49-F238E27FC236}">
                  <a16:creationId xmlns:a16="http://schemas.microsoft.com/office/drawing/2014/main" id="{51406BF4-B25D-36D0-BE00-E9814F9ECDB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48" y="1394"/>
              <a:ext cx="866"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a:extLst>
                <a:ext uri="{FF2B5EF4-FFF2-40B4-BE49-F238E27FC236}">
                  <a16:creationId xmlns:a16="http://schemas.microsoft.com/office/drawing/2014/main" id="{AB5875A5-2E85-E079-90B5-9E5A825404B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71" y="1394"/>
              <a:ext cx="866"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a:extLst>
                <a:ext uri="{FF2B5EF4-FFF2-40B4-BE49-F238E27FC236}">
                  <a16:creationId xmlns:a16="http://schemas.microsoft.com/office/drawing/2014/main" id="{F134A41B-6014-3A8C-9B8D-23C9E17130B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94" y="1394"/>
              <a:ext cx="866"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a:extLst>
                <a:ext uri="{FF2B5EF4-FFF2-40B4-BE49-F238E27FC236}">
                  <a16:creationId xmlns:a16="http://schemas.microsoft.com/office/drawing/2014/main" id="{8D5C2F99-2626-44AB-9A0A-DE4DA8E00F1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6" y="2613"/>
              <a:ext cx="860" cy="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a:extLst>
                <a:ext uri="{FF2B5EF4-FFF2-40B4-BE49-F238E27FC236}">
                  <a16:creationId xmlns:a16="http://schemas.microsoft.com/office/drawing/2014/main" id="{67509570-BAAC-DABE-1D65-C8BC18F73A6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48" y="2613"/>
              <a:ext cx="866" cy="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a:extLst>
                <a:ext uri="{FF2B5EF4-FFF2-40B4-BE49-F238E27FC236}">
                  <a16:creationId xmlns:a16="http://schemas.microsoft.com/office/drawing/2014/main" id="{5EB8532D-9594-55A9-9439-331BDF6B01C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71" y="2613"/>
              <a:ext cx="866" cy="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a:extLst>
                <a:ext uri="{FF2B5EF4-FFF2-40B4-BE49-F238E27FC236}">
                  <a16:creationId xmlns:a16="http://schemas.microsoft.com/office/drawing/2014/main" id="{FAEF1C6E-4832-EA65-597B-4B04CB67BDD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94" y="2608"/>
              <a:ext cx="860" cy="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a:extLst>
                <a:ext uri="{FF2B5EF4-FFF2-40B4-BE49-F238E27FC236}">
                  <a16:creationId xmlns:a16="http://schemas.microsoft.com/office/drawing/2014/main" id="{2726F8AD-5D20-AC67-9A41-89796B735A5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26" y="175"/>
              <a:ext cx="865" cy="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4473121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77B5E69-2D60-4FE4-89BD-85BEAD97AC6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l="7418" r="7418"/>
          <a:stretch/>
        </p:blipFill>
        <p:spPr>
          <a:xfrm>
            <a:off x="2849083" y="2301136"/>
            <a:ext cx="8136417" cy="3821517"/>
          </a:xfrm>
        </p:spPr>
      </p:pic>
      <p:sp>
        <p:nvSpPr>
          <p:cNvPr id="7" name="Rectangle 6">
            <a:extLst>
              <a:ext uri="{FF2B5EF4-FFF2-40B4-BE49-F238E27FC236}">
                <a16:creationId xmlns:a16="http://schemas.microsoft.com/office/drawing/2014/main" id="{01C388A1-CC60-4884-B371-C4CD6B69F0CF}"/>
              </a:ext>
            </a:extLst>
          </p:cNvPr>
          <p:cNvSpPr/>
          <p:nvPr/>
        </p:nvSpPr>
        <p:spPr>
          <a:xfrm>
            <a:off x="3647440" y="1374574"/>
            <a:ext cx="6823232" cy="800219"/>
          </a:xfrm>
          <a:prstGeom prst="rect">
            <a:avLst/>
          </a:prstGeom>
        </p:spPr>
        <p:txBody>
          <a:bodyPr wrap="square">
            <a:noAutofit/>
          </a:bodyPr>
          <a:lstStyle/>
          <a:p>
            <a:pPr algn="ctr">
              <a:lnSpc>
                <a:spcPct val="150000"/>
              </a:lnSpc>
            </a:pPr>
            <a:r>
              <a:rPr lang="en-GB" b="1" dirty="0">
                <a:latin typeface="Arial" panose="020B0604020202020204" pitchFamily="34" charset="0"/>
                <a:cs typeface="Arial" panose="020B0604020202020204" pitchFamily="34" charset="0"/>
              </a:rPr>
              <a:t>2024 SST annual mean °C </a:t>
            </a:r>
            <a:r>
              <a:rPr lang="en-GB" dirty="0">
                <a:latin typeface="Arial" panose="020B0604020202020204" pitchFamily="34" charset="0"/>
                <a:cs typeface="Arial" panose="020B0604020202020204" pitchFamily="34" charset="0"/>
              </a:rPr>
              <a:t>= </a:t>
            </a:r>
            <a:r>
              <a:rPr lang="en-GB" b="1" dirty="0">
                <a:solidFill>
                  <a:srgbClr val="7030A0"/>
                </a:solidFill>
                <a:latin typeface="Arial" panose="020B0604020202020204" pitchFamily="34" charset="0"/>
                <a:cs typeface="Arial" panose="020B0604020202020204" pitchFamily="34" charset="0"/>
              </a:rPr>
              <a:t>11.47</a:t>
            </a: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SST Anomaly °C </a:t>
            </a:r>
            <a:r>
              <a:rPr lang="en-GB" dirty="0">
                <a:latin typeface="Arial" panose="020B0604020202020204" pitchFamily="34" charset="0"/>
                <a:cs typeface="Arial" panose="020B0604020202020204" pitchFamily="34" charset="0"/>
              </a:rPr>
              <a:t>= </a:t>
            </a:r>
            <a:r>
              <a:rPr lang="en-GB" b="1" dirty="0">
                <a:solidFill>
                  <a:srgbClr val="7030A0"/>
                </a:solidFill>
                <a:latin typeface="Arial" panose="020B0604020202020204" pitchFamily="34" charset="0"/>
                <a:cs typeface="Arial" panose="020B0604020202020204" pitchFamily="34" charset="0"/>
              </a:rPr>
              <a:t>0.69</a:t>
            </a:r>
            <a:r>
              <a:rPr lang="en-GB" dirty="0">
                <a:latin typeface="Arial" panose="020B0604020202020204" pitchFamily="34" charset="0"/>
                <a:cs typeface="Arial" panose="020B0604020202020204" pitchFamily="34" charset="0"/>
              </a:rPr>
              <a:t>;</a:t>
            </a:r>
          </a:p>
          <a:p>
            <a:pPr algn="ctr">
              <a:lnSpc>
                <a:spcPct val="130000"/>
              </a:lnSpc>
            </a:pPr>
            <a:r>
              <a:rPr lang="en-GB" b="1" dirty="0">
                <a:latin typeface="Arial" panose="020B0604020202020204" pitchFamily="34" charset="0"/>
                <a:cs typeface="Arial" panose="020B0604020202020204" pitchFamily="34" charset="0"/>
              </a:rPr>
              <a:t>SST Anomaly Normalized °C</a:t>
            </a:r>
            <a:r>
              <a:rPr lang="en-GB" dirty="0">
                <a:latin typeface="Arial" panose="020B0604020202020204" pitchFamily="34" charset="0"/>
                <a:cs typeface="Arial" panose="020B0604020202020204" pitchFamily="34" charset="0"/>
              </a:rPr>
              <a:t> = </a:t>
            </a:r>
            <a:r>
              <a:rPr lang="en-GB" b="1" dirty="0">
                <a:solidFill>
                  <a:srgbClr val="7030A0"/>
                </a:solidFill>
                <a:latin typeface="Arial" panose="020B0604020202020204" pitchFamily="34" charset="0"/>
                <a:cs typeface="Arial" panose="020B0604020202020204" pitchFamily="34" charset="0"/>
              </a:rPr>
              <a:t>1.52 SD higher than normal</a:t>
            </a:r>
          </a:p>
          <a:p>
            <a:pPr algn="ctr"/>
            <a:endParaRPr lang="en-GB" sz="14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8830D7F-23DA-4E4E-A467-63035B55F176}"/>
              </a:ext>
            </a:extLst>
          </p:cNvPr>
          <p:cNvSpPr/>
          <p:nvPr/>
        </p:nvSpPr>
        <p:spPr>
          <a:xfrm>
            <a:off x="110979" y="6165850"/>
            <a:ext cx="4465838" cy="523220"/>
          </a:xfrm>
          <a:prstGeom prst="rect">
            <a:avLst/>
          </a:prstGeom>
        </p:spPr>
        <p:txBody>
          <a:bodyPr wrap="none">
            <a:spAutoFit/>
          </a:bodyPr>
          <a:lstStyle/>
          <a:p>
            <a:r>
              <a:rPr lang="en-GB" sz="1400" b="1" dirty="0">
                <a:latin typeface="Arial" panose="020B0604020202020204" pitchFamily="34" charset="0"/>
                <a:cs typeface="Arial" panose="020B0604020202020204" pitchFamily="34" charset="0"/>
              </a:rPr>
              <a:t>Region: </a:t>
            </a:r>
            <a:r>
              <a:rPr lang="en-GB" sz="1400" dirty="0">
                <a:latin typeface="Arial" panose="020B0604020202020204" pitchFamily="34" charset="0"/>
                <a:cs typeface="Arial" panose="020B0604020202020204" pitchFamily="34" charset="0"/>
              </a:rPr>
              <a:t>Celtic Seas 4a</a:t>
            </a:r>
          </a:p>
          <a:p>
            <a:r>
              <a:rPr lang="en-GB" sz="1400" b="1" dirty="0">
                <a:latin typeface="Arial" panose="020B0604020202020204" pitchFamily="34" charset="0"/>
                <a:cs typeface="Arial" panose="020B0604020202020204" pitchFamily="34" charset="0"/>
              </a:rPr>
              <a:t>Data source: </a:t>
            </a:r>
            <a:r>
              <a:rPr lang="en-GB" sz="1400" dirty="0">
                <a:latin typeface="Arial" panose="020B0604020202020204" pitchFamily="34" charset="0"/>
                <a:cs typeface="Arial" panose="020B0604020202020204" pitchFamily="34" charset="0"/>
              </a:rPr>
              <a:t>Marine Institute / Met </a:t>
            </a:r>
            <a:r>
              <a:rPr lang="en-GB" sz="1400" dirty="0" err="1">
                <a:latin typeface="Arial" panose="020B0604020202020204" pitchFamily="34" charset="0"/>
                <a:cs typeface="Arial" panose="020B0604020202020204" pitchFamily="34" charset="0"/>
              </a:rPr>
              <a:t>Éireann</a:t>
            </a:r>
            <a:r>
              <a:rPr lang="en-GB" sz="1400" dirty="0">
                <a:latin typeface="Arial" panose="020B0604020202020204" pitchFamily="34" charset="0"/>
                <a:cs typeface="Arial" panose="020B0604020202020204" pitchFamily="34" charset="0"/>
              </a:rPr>
              <a:t> - Ireland </a:t>
            </a:r>
            <a:endParaRPr lang="en-IE" sz="1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9975619" y="6209123"/>
            <a:ext cx="1934159" cy="479947"/>
          </a:xfrm>
          <a:prstGeom prst="rect">
            <a:avLst/>
          </a:prstGeom>
        </p:spPr>
      </p:pic>
      <p:sp>
        <p:nvSpPr>
          <p:cNvPr id="11" name="Title 1">
            <a:extLst>
              <a:ext uri="{FF2B5EF4-FFF2-40B4-BE49-F238E27FC236}">
                <a16:creationId xmlns:a16="http://schemas.microsoft.com/office/drawing/2014/main" id="{725E1DCF-E700-40A6-9156-2A72DAF57F8C}"/>
              </a:ext>
            </a:extLst>
          </p:cNvPr>
          <p:cNvSpPr>
            <a:spLocks noGrp="1"/>
          </p:cNvSpPr>
          <p:nvPr>
            <p:ph type="title"/>
          </p:nvPr>
        </p:nvSpPr>
        <p:spPr>
          <a:xfrm>
            <a:off x="838200" y="503849"/>
            <a:ext cx="10515600" cy="821444"/>
          </a:xfrm>
          <a:solidFill>
            <a:schemeClr val="accent1">
              <a:lumMod val="50000"/>
            </a:schemeClr>
          </a:solidFill>
        </p:spPr>
        <p:txBody>
          <a:bodyPr anchor="ctr" anchorCtr="0">
            <a:noAutofit/>
          </a:bodyPr>
          <a:lstStyle/>
          <a:p>
            <a:r>
              <a:rPr lang="en-GB" sz="2800" b="1" dirty="0">
                <a:solidFill>
                  <a:schemeClr val="bg1"/>
                </a:solidFill>
                <a:latin typeface="Arial" panose="020B0604020202020204" pitchFamily="34" charset="0"/>
                <a:cs typeface="Arial" panose="020B0604020202020204" pitchFamily="34" charset="0"/>
              </a:rPr>
              <a:t>Northern Ireland: Malin Head </a:t>
            </a:r>
            <a:r>
              <a:rPr lang="en-GB" sz="2400" dirty="0">
                <a:solidFill>
                  <a:schemeClr val="bg1"/>
                </a:solidFill>
                <a:latin typeface="Arial" panose="020B0604020202020204" pitchFamily="34" charset="0"/>
                <a:cs typeface="Arial" panose="020B0604020202020204" pitchFamily="34" charset="0"/>
              </a:rPr>
              <a:t>[Inshore coastal station]</a:t>
            </a:r>
            <a:endParaRPr lang="en-IE" sz="1800" b="1"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838200" y="87245"/>
            <a:ext cx="4955203" cy="369332"/>
          </a:xfrm>
          <a:prstGeom prst="rect">
            <a:avLst/>
          </a:prstGeom>
        </p:spPr>
        <p:txBody>
          <a:bodyPr wrap="none">
            <a:spAutoFit/>
          </a:bodyPr>
          <a:lstStyle/>
          <a:p>
            <a:r>
              <a:rPr lang="en-GB" b="1" dirty="0">
                <a:solidFill>
                  <a:srgbClr val="0070C0"/>
                </a:solidFill>
                <a:latin typeface="Arial" panose="020B0604020202020204" pitchFamily="34" charset="0"/>
                <a:cs typeface="Arial" panose="020B0604020202020204" pitchFamily="34" charset="0"/>
              </a:rPr>
              <a:t>Inshore</a:t>
            </a:r>
            <a:r>
              <a:rPr lang="en-GB" b="1" dirty="0">
                <a:latin typeface="Arial" panose="020B0604020202020204" pitchFamily="34" charset="0"/>
                <a:cs typeface="Arial" panose="020B0604020202020204" pitchFamily="34" charset="0"/>
              </a:rPr>
              <a:t> SST observations – 61 year dataset</a:t>
            </a:r>
          </a:p>
        </p:txBody>
      </p:sp>
      <p:sp>
        <p:nvSpPr>
          <p:cNvPr id="2" name="TextBox 1"/>
          <p:cNvSpPr txBox="1"/>
          <p:nvPr/>
        </p:nvSpPr>
        <p:spPr>
          <a:xfrm>
            <a:off x="3576320" y="2679368"/>
            <a:ext cx="4823756" cy="276999"/>
          </a:xfrm>
          <a:prstGeom prst="rect">
            <a:avLst/>
          </a:prstGeom>
          <a:solidFill>
            <a:schemeClr val="bg1"/>
          </a:solidFill>
        </p:spPr>
        <p:txBody>
          <a:bodyPr wrap="none" rtlCol="0">
            <a:spAutoFit/>
          </a:bodyPr>
          <a:lstStyle/>
          <a:p>
            <a:r>
              <a:rPr lang="en-GB" sz="1200" b="1" dirty="0">
                <a:solidFill>
                  <a:schemeClr val="bg1">
                    <a:lumMod val="50000"/>
                  </a:schemeClr>
                </a:solidFill>
                <a:latin typeface="Arial" panose="020B0604020202020204" pitchFamily="34" charset="0"/>
                <a:cs typeface="Arial" panose="020B0604020202020204" pitchFamily="34" charset="0"/>
              </a:rPr>
              <a:t>1991-2020 Reference Pont = </a:t>
            </a:r>
            <a:r>
              <a:rPr lang="en-GB" sz="1200" dirty="0">
                <a:solidFill>
                  <a:schemeClr val="bg1">
                    <a:lumMod val="50000"/>
                  </a:schemeClr>
                </a:solidFill>
                <a:latin typeface="Arial" panose="020B0604020202020204" pitchFamily="34" charset="0"/>
                <a:cs typeface="Arial" panose="020B0604020202020204" pitchFamily="34" charset="0"/>
              </a:rPr>
              <a:t>10.78 °C; </a:t>
            </a:r>
            <a:r>
              <a:rPr lang="en-GB" sz="1200" b="1" dirty="0">
                <a:solidFill>
                  <a:schemeClr val="bg1">
                    <a:lumMod val="50000"/>
                  </a:schemeClr>
                </a:solidFill>
                <a:latin typeface="Arial" panose="020B0604020202020204" pitchFamily="34" charset="0"/>
                <a:cs typeface="Arial" panose="020B0604020202020204" pitchFamily="34" charset="0"/>
              </a:rPr>
              <a:t>Standard Deviation</a:t>
            </a:r>
            <a:r>
              <a:rPr lang="en-GB" sz="1200" dirty="0">
                <a:solidFill>
                  <a:schemeClr val="bg1">
                    <a:lumMod val="50000"/>
                  </a:schemeClr>
                </a:solidFill>
                <a:latin typeface="Arial" panose="020B0604020202020204" pitchFamily="34" charset="0"/>
                <a:cs typeface="Arial" panose="020B0604020202020204" pitchFamily="34" charset="0"/>
              </a:rPr>
              <a:t> = 0.45</a:t>
            </a:r>
            <a:endParaRPr lang="en-IE" sz="1200" dirty="0"/>
          </a:p>
        </p:txBody>
      </p:sp>
      <p:sp>
        <p:nvSpPr>
          <p:cNvPr id="4" name="TextBox 3"/>
          <p:cNvSpPr txBox="1"/>
          <p:nvPr/>
        </p:nvSpPr>
        <p:spPr>
          <a:xfrm>
            <a:off x="4624636" y="6131553"/>
            <a:ext cx="4585309" cy="369332"/>
          </a:xfrm>
          <a:prstGeom prst="rect">
            <a:avLst/>
          </a:prstGeom>
          <a:noFill/>
        </p:spPr>
        <p:txBody>
          <a:bodyPr wrap="square" rtlCol="0">
            <a:spAutoFit/>
          </a:bodyPr>
          <a:lstStyle/>
          <a:p>
            <a:pPr algn="ctr"/>
            <a:r>
              <a:rPr lang="en-GB" b="1" dirty="0">
                <a:solidFill>
                  <a:srgbClr val="00B0F0"/>
                </a:solidFill>
                <a:latin typeface="Arial" panose="020B0604020202020204" pitchFamily="34" charset="0"/>
                <a:cs typeface="Arial" panose="020B0604020202020204" pitchFamily="34" charset="0"/>
              </a:rPr>
              <a:t>Data shown here is from 1963 to 2024</a:t>
            </a:r>
            <a:endParaRPr lang="en-IE" dirty="0"/>
          </a:p>
        </p:txBody>
      </p:sp>
      <p:sp>
        <p:nvSpPr>
          <p:cNvPr id="6" name="Rectangle 5"/>
          <p:cNvSpPr/>
          <p:nvPr/>
        </p:nvSpPr>
        <p:spPr>
          <a:xfrm>
            <a:off x="9448800" y="2316481"/>
            <a:ext cx="1422400" cy="193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1562" t="8968" r="20234" b="15238"/>
          <a:stretch/>
        </p:blipFill>
        <p:spPr>
          <a:xfrm>
            <a:off x="410579" y="2415988"/>
            <a:ext cx="2306320" cy="2936240"/>
          </a:xfrm>
          <a:prstGeom prst="rect">
            <a:avLst/>
          </a:prstGeom>
        </p:spPr>
      </p:pic>
      <p:sp>
        <p:nvSpPr>
          <p:cNvPr id="13" name="5-Point Star 12"/>
          <p:cNvSpPr/>
          <p:nvPr/>
        </p:nvSpPr>
        <p:spPr>
          <a:xfrm>
            <a:off x="1700936" y="2352772"/>
            <a:ext cx="457200" cy="433918"/>
          </a:xfrm>
          <a:prstGeom prst="star5">
            <a:avLst/>
          </a:prstGeom>
          <a:solidFill>
            <a:srgbClr val="F18C8B"/>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TextBox 13"/>
          <p:cNvSpPr txBox="1"/>
          <p:nvPr/>
        </p:nvSpPr>
        <p:spPr>
          <a:xfrm>
            <a:off x="391936" y="2121109"/>
            <a:ext cx="1537600" cy="400110"/>
          </a:xfrm>
          <a:prstGeom prst="rect">
            <a:avLst/>
          </a:prstGeom>
          <a:noFill/>
        </p:spPr>
        <p:txBody>
          <a:bodyPr wrap="none" rtlCol="0">
            <a:spAutoFit/>
          </a:bodyPr>
          <a:lstStyle/>
          <a:p>
            <a:r>
              <a:rPr lang="en-US" sz="2000" b="1" dirty="0">
                <a:solidFill>
                  <a:srgbClr val="7030A0"/>
                </a:solidFill>
                <a:latin typeface="Arial" panose="020B0604020202020204" pitchFamily="34" charset="0"/>
                <a:cs typeface="Arial" panose="020B0604020202020204" pitchFamily="34" charset="0"/>
              </a:rPr>
              <a:t>Malin Head</a:t>
            </a:r>
            <a:endParaRPr lang="en-IE" sz="20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438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5E1DCF-E700-40A6-9156-2A72DAF57F8C}"/>
              </a:ext>
            </a:extLst>
          </p:cNvPr>
          <p:cNvSpPr txBox="1">
            <a:spLocks/>
          </p:cNvSpPr>
          <p:nvPr/>
        </p:nvSpPr>
        <p:spPr>
          <a:xfrm>
            <a:off x="838200" y="504000"/>
            <a:ext cx="10515600" cy="821444"/>
          </a:xfrm>
          <a:prstGeom prst="rect">
            <a:avLst/>
          </a:prstGeom>
          <a:solidFill>
            <a:schemeClr val="accent1">
              <a:lumMod val="50000"/>
            </a:schemeClr>
          </a:solidFill>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chemeClr val="bg1"/>
                </a:solidFill>
                <a:latin typeface="Arial" panose="020B0604020202020204" pitchFamily="34" charset="0"/>
                <a:cs typeface="Arial" panose="020B0604020202020204" pitchFamily="34" charset="0"/>
              </a:rPr>
              <a:t>SW Ireland</a:t>
            </a:r>
            <a:r>
              <a:rPr lang="en-GB" sz="3600" dirty="0">
                <a:solidFill>
                  <a:schemeClr val="bg1"/>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M3</a:t>
            </a:r>
            <a:r>
              <a:rPr lang="en-GB" sz="3600" dirty="0">
                <a:solidFill>
                  <a:schemeClr val="bg1"/>
                </a:solidFill>
                <a:latin typeface="Arial" panose="020B0604020202020204" pitchFamily="34" charset="0"/>
                <a:cs typeface="Arial" panose="020B0604020202020204" pitchFamily="34" charset="0"/>
              </a:rPr>
              <a:t> </a:t>
            </a:r>
            <a:r>
              <a:rPr lang="en-GB" sz="2800" dirty="0">
                <a:solidFill>
                  <a:schemeClr val="bg1"/>
                </a:solidFill>
                <a:latin typeface="Arial" panose="020B0604020202020204" pitchFamily="34" charset="0"/>
                <a:cs typeface="Arial" panose="020B0604020202020204" pitchFamily="34" charset="0"/>
              </a:rPr>
              <a:t>[Irish Marine Data Buoy ~ 50 Km offshore ]</a:t>
            </a:r>
            <a:endParaRPr lang="en-IE" sz="1800" b="1"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838200" y="86400"/>
            <a:ext cx="5545108" cy="369332"/>
          </a:xfrm>
          <a:prstGeom prst="rect">
            <a:avLst/>
          </a:prstGeom>
        </p:spPr>
        <p:txBody>
          <a:bodyPr wrap="none">
            <a:spAutoFit/>
          </a:bodyPr>
          <a:lstStyle/>
          <a:p>
            <a:r>
              <a:rPr lang="en-GB" b="1" dirty="0">
                <a:solidFill>
                  <a:srgbClr val="0070C0"/>
                </a:solidFill>
                <a:latin typeface="Arial" panose="020B0604020202020204" pitchFamily="34" charset="0"/>
                <a:cs typeface="Arial" panose="020B0604020202020204" pitchFamily="34" charset="0"/>
              </a:rPr>
              <a:t>Offshore</a:t>
            </a:r>
            <a:r>
              <a:rPr lang="en-GB" b="1" dirty="0">
                <a:latin typeface="Arial" panose="020B0604020202020204" pitchFamily="34" charset="0"/>
                <a:cs typeface="Arial" panose="020B0604020202020204" pitchFamily="34" charset="0"/>
              </a:rPr>
              <a:t> site SST observations – 21 year dataset</a:t>
            </a:r>
          </a:p>
        </p:txBody>
      </p:sp>
      <p:sp>
        <p:nvSpPr>
          <p:cNvPr id="14" name="Rectangle 13">
            <a:extLst>
              <a:ext uri="{FF2B5EF4-FFF2-40B4-BE49-F238E27FC236}">
                <a16:creationId xmlns:a16="http://schemas.microsoft.com/office/drawing/2014/main" id="{C47AB2EF-50A8-4A27-A192-501728D9121D}"/>
              </a:ext>
            </a:extLst>
          </p:cNvPr>
          <p:cNvSpPr/>
          <p:nvPr/>
        </p:nvSpPr>
        <p:spPr>
          <a:xfrm>
            <a:off x="110979" y="6165850"/>
            <a:ext cx="4465838" cy="523220"/>
          </a:xfrm>
          <a:prstGeom prst="rect">
            <a:avLst/>
          </a:prstGeom>
        </p:spPr>
        <p:txBody>
          <a:bodyPr wrap="none">
            <a:spAutoFit/>
          </a:bodyPr>
          <a:lstStyle/>
          <a:p>
            <a:r>
              <a:rPr lang="en-GB" sz="1400" b="1" dirty="0">
                <a:latin typeface="Arial" panose="020B0604020202020204" pitchFamily="34" charset="0"/>
                <a:cs typeface="Arial" panose="020B0604020202020204" pitchFamily="34" charset="0"/>
              </a:rPr>
              <a:t>Region: </a:t>
            </a:r>
            <a:r>
              <a:rPr lang="en-GB" sz="1400" dirty="0">
                <a:latin typeface="Arial" panose="020B0604020202020204" pitchFamily="34" charset="0"/>
                <a:cs typeface="Arial" panose="020B0604020202020204" pitchFamily="34" charset="0"/>
              </a:rPr>
              <a:t>Celtic Seas 4a</a:t>
            </a:r>
          </a:p>
          <a:p>
            <a:r>
              <a:rPr lang="en-GB" sz="1400" b="1" dirty="0">
                <a:latin typeface="Arial" panose="020B0604020202020204" pitchFamily="34" charset="0"/>
                <a:cs typeface="Arial" panose="020B0604020202020204" pitchFamily="34" charset="0"/>
              </a:rPr>
              <a:t>Data source: </a:t>
            </a:r>
            <a:r>
              <a:rPr lang="en-GB" sz="1400" dirty="0">
                <a:latin typeface="Arial" panose="020B0604020202020204" pitchFamily="34" charset="0"/>
                <a:cs typeface="Arial" panose="020B0604020202020204" pitchFamily="34" charset="0"/>
              </a:rPr>
              <a:t>Marine Institute / Met </a:t>
            </a:r>
            <a:r>
              <a:rPr lang="en-GB" sz="1400" dirty="0" err="1">
                <a:latin typeface="Arial" panose="020B0604020202020204" pitchFamily="34" charset="0"/>
                <a:cs typeface="Arial" panose="020B0604020202020204" pitchFamily="34" charset="0"/>
              </a:rPr>
              <a:t>Éireann</a:t>
            </a:r>
            <a:r>
              <a:rPr lang="en-GB" sz="1400" dirty="0">
                <a:latin typeface="Arial" panose="020B0604020202020204" pitchFamily="34" charset="0"/>
                <a:cs typeface="Arial" panose="020B0604020202020204" pitchFamily="34" charset="0"/>
              </a:rPr>
              <a:t> - Ireland </a:t>
            </a:r>
            <a:endParaRPr lang="en-IE" sz="14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1B6200B9-06E7-4C7C-A523-775133635BC6}"/>
              </a:ext>
            </a:extLst>
          </p:cNvPr>
          <p:cNvPicPr>
            <a:picLocks noChangeAspect="1"/>
          </p:cNvPicPr>
          <p:nvPr/>
        </p:nvPicPr>
        <p:blipFill>
          <a:blip r:embed="rId3"/>
          <a:stretch>
            <a:fillRect/>
          </a:stretch>
        </p:blipFill>
        <p:spPr>
          <a:xfrm>
            <a:off x="9975619" y="6209123"/>
            <a:ext cx="1934159" cy="47994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278900" y="2275399"/>
            <a:ext cx="9571320" cy="3828528"/>
          </a:xfrm>
          <a:prstGeom prst="rect">
            <a:avLst/>
          </a:prstGeom>
        </p:spPr>
      </p:pic>
      <p:sp>
        <p:nvSpPr>
          <p:cNvPr id="19" name="Rectangle 18"/>
          <p:cNvSpPr/>
          <p:nvPr/>
        </p:nvSpPr>
        <p:spPr>
          <a:xfrm>
            <a:off x="3536500" y="2585149"/>
            <a:ext cx="4485631" cy="270813"/>
          </a:xfrm>
          <a:prstGeom prst="rect">
            <a:avLst/>
          </a:prstGeom>
          <a:solidFill>
            <a:schemeClr val="bg1"/>
          </a:solidFill>
        </p:spPr>
        <p:txBody>
          <a:bodyPr wrap="square">
            <a:spAutoFit/>
          </a:bodyPr>
          <a:lstStyle/>
          <a:p>
            <a:r>
              <a:rPr lang="en-GB" sz="1100" b="1" dirty="0">
                <a:solidFill>
                  <a:schemeClr val="bg1">
                    <a:lumMod val="50000"/>
                  </a:schemeClr>
                </a:solidFill>
                <a:latin typeface="Arial" panose="020B0604020202020204" pitchFamily="34" charset="0"/>
                <a:cs typeface="Arial" panose="020B0604020202020204" pitchFamily="34" charset="0"/>
              </a:rPr>
              <a:t>2003-2020 Reference Pont</a:t>
            </a:r>
            <a:r>
              <a:rPr lang="en-GB" sz="1100" dirty="0">
                <a:solidFill>
                  <a:schemeClr val="bg1">
                    <a:lumMod val="50000"/>
                  </a:schemeClr>
                </a:solidFill>
                <a:latin typeface="Arial" panose="020B0604020202020204" pitchFamily="34" charset="0"/>
                <a:cs typeface="Arial" panose="020B0604020202020204" pitchFamily="34" charset="0"/>
              </a:rPr>
              <a:t> </a:t>
            </a:r>
            <a:r>
              <a:rPr lang="en-GB" sz="1100" b="1" dirty="0">
                <a:solidFill>
                  <a:schemeClr val="bg1">
                    <a:lumMod val="50000"/>
                  </a:schemeClr>
                </a:solidFill>
                <a:latin typeface="Arial" panose="020B0604020202020204" pitchFamily="34" charset="0"/>
                <a:cs typeface="Arial" panose="020B0604020202020204" pitchFamily="34" charset="0"/>
              </a:rPr>
              <a:t>= </a:t>
            </a:r>
            <a:r>
              <a:rPr lang="en-GB" sz="1100" dirty="0">
                <a:solidFill>
                  <a:schemeClr val="bg1">
                    <a:lumMod val="50000"/>
                  </a:schemeClr>
                </a:solidFill>
                <a:latin typeface="Arial" panose="020B0604020202020204" pitchFamily="34" charset="0"/>
                <a:cs typeface="Arial" panose="020B0604020202020204" pitchFamily="34" charset="0"/>
              </a:rPr>
              <a:t>13.02 °C; </a:t>
            </a:r>
            <a:r>
              <a:rPr lang="en-GB" sz="1100" b="1" dirty="0">
                <a:solidFill>
                  <a:schemeClr val="bg1">
                    <a:lumMod val="50000"/>
                  </a:schemeClr>
                </a:solidFill>
                <a:latin typeface="Arial" panose="020B0604020202020204" pitchFamily="34" charset="0"/>
                <a:cs typeface="Arial" panose="020B0604020202020204" pitchFamily="34" charset="0"/>
              </a:rPr>
              <a:t>Standard Deviation</a:t>
            </a:r>
            <a:r>
              <a:rPr lang="en-GB" sz="1100" dirty="0">
                <a:solidFill>
                  <a:schemeClr val="bg1">
                    <a:lumMod val="50000"/>
                  </a:schemeClr>
                </a:solidFill>
                <a:latin typeface="Arial" panose="020B0604020202020204" pitchFamily="34" charset="0"/>
                <a:cs typeface="Arial" panose="020B0604020202020204" pitchFamily="34" charset="0"/>
              </a:rPr>
              <a:t> = 0.26 </a:t>
            </a:r>
            <a:endParaRPr lang="en-IE" sz="1100" dirty="0">
              <a:solidFill>
                <a:schemeClr val="bg1">
                  <a:lumMod val="50000"/>
                </a:schemeClr>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01C388A1-CC60-4884-B371-C4CD6B69F0CF}"/>
              </a:ext>
            </a:extLst>
          </p:cNvPr>
          <p:cNvSpPr/>
          <p:nvPr/>
        </p:nvSpPr>
        <p:spPr>
          <a:xfrm>
            <a:off x="3536500" y="1396784"/>
            <a:ext cx="7056120" cy="755508"/>
          </a:xfrm>
          <a:prstGeom prst="rect">
            <a:avLst/>
          </a:prstGeom>
        </p:spPr>
        <p:txBody>
          <a:bodyPr wrap="square">
            <a:noAutofit/>
          </a:bodyPr>
          <a:lstStyle/>
          <a:p>
            <a:pPr algn="ctr">
              <a:lnSpc>
                <a:spcPct val="130000"/>
              </a:lnSpc>
            </a:pPr>
            <a:r>
              <a:rPr lang="en-GB" b="1" dirty="0">
                <a:latin typeface="Arial" panose="020B0604020202020204" pitchFamily="34" charset="0"/>
                <a:cs typeface="Arial" panose="020B0604020202020204" pitchFamily="34" charset="0"/>
              </a:rPr>
              <a:t>2022 SST annual mean </a:t>
            </a:r>
            <a:r>
              <a:rPr lang="en-GB" dirty="0">
                <a:latin typeface="Arial" panose="020B0604020202020204" pitchFamily="34" charset="0"/>
                <a:cs typeface="Arial" panose="020B0604020202020204" pitchFamily="34" charset="0"/>
              </a:rPr>
              <a:t>= </a:t>
            </a:r>
            <a:r>
              <a:rPr lang="en-GB" b="1" dirty="0">
                <a:solidFill>
                  <a:srgbClr val="7030A0"/>
                </a:solidFill>
                <a:latin typeface="Arial" panose="020B0604020202020204" pitchFamily="34" charset="0"/>
                <a:cs typeface="Arial" panose="020B0604020202020204" pitchFamily="34" charset="0"/>
              </a:rPr>
              <a:t>13.08 °C</a:t>
            </a: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SST Anomaly °C </a:t>
            </a:r>
            <a:r>
              <a:rPr lang="en-GB" dirty="0">
                <a:latin typeface="Arial" panose="020B0604020202020204" pitchFamily="34" charset="0"/>
                <a:cs typeface="Arial" panose="020B0604020202020204" pitchFamily="34" charset="0"/>
              </a:rPr>
              <a:t>= </a:t>
            </a:r>
            <a:r>
              <a:rPr lang="en-GB" b="1" dirty="0">
                <a:solidFill>
                  <a:srgbClr val="7030A0"/>
                </a:solidFill>
                <a:latin typeface="Arial" panose="020B0604020202020204" pitchFamily="34" charset="0"/>
                <a:cs typeface="Arial" panose="020B0604020202020204" pitchFamily="34" charset="0"/>
              </a:rPr>
              <a:t>+0.06</a:t>
            </a:r>
            <a:r>
              <a:rPr lang="en-GB" dirty="0">
                <a:latin typeface="Arial" panose="020B0604020202020204" pitchFamily="34" charset="0"/>
                <a:cs typeface="Arial" panose="020B0604020202020204" pitchFamily="34" charset="0"/>
              </a:rPr>
              <a:t>;</a:t>
            </a:r>
          </a:p>
          <a:p>
            <a:pPr algn="ctr">
              <a:lnSpc>
                <a:spcPct val="130000"/>
              </a:lnSpc>
            </a:pPr>
            <a:r>
              <a:rPr lang="en-GB" b="1" dirty="0">
                <a:latin typeface="Arial" panose="020B0604020202020204" pitchFamily="34" charset="0"/>
                <a:cs typeface="Arial" panose="020B0604020202020204" pitchFamily="34" charset="0"/>
              </a:rPr>
              <a:t>SST Anomaly Normalized °C</a:t>
            </a:r>
            <a:r>
              <a:rPr lang="en-GB" dirty="0">
                <a:latin typeface="Arial" panose="020B0604020202020204" pitchFamily="34" charset="0"/>
                <a:cs typeface="Arial" panose="020B0604020202020204" pitchFamily="34" charset="0"/>
              </a:rPr>
              <a:t> = </a:t>
            </a:r>
            <a:r>
              <a:rPr lang="en-GB" b="1" dirty="0">
                <a:solidFill>
                  <a:srgbClr val="7030A0"/>
                </a:solidFill>
                <a:latin typeface="Arial" panose="020B0604020202020204" pitchFamily="34" charset="0"/>
                <a:cs typeface="Arial" panose="020B0604020202020204" pitchFamily="34" charset="0"/>
              </a:rPr>
              <a:t>0.24 SD higher than normal</a:t>
            </a:r>
          </a:p>
        </p:txBody>
      </p:sp>
      <p:sp>
        <p:nvSpPr>
          <p:cNvPr id="13" name="TextBox 12"/>
          <p:cNvSpPr txBox="1"/>
          <p:nvPr/>
        </p:nvSpPr>
        <p:spPr>
          <a:xfrm>
            <a:off x="4644428" y="6083662"/>
            <a:ext cx="4337012" cy="369332"/>
          </a:xfrm>
          <a:prstGeom prst="rect">
            <a:avLst/>
          </a:prstGeom>
          <a:noFill/>
        </p:spPr>
        <p:txBody>
          <a:bodyPr wrap="square" rtlCol="0">
            <a:spAutoFit/>
          </a:bodyPr>
          <a:lstStyle/>
          <a:p>
            <a:pPr algn="ctr"/>
            <a:r>
              <a:rPr lang="en-GB" b="1" dirty="0">
                <a:solidFill>
                  <a:srgbClr val="00B0F0"/>
                </a:solidFill>
                <a:latin typeface="Arial" panose="020B0604020202020204" pitchFamily="34" charset="0"/>
                <a:cs typeface="Arial" panose="020B0604020202020204" pitchFamily="34" charset="0"/>
              </a:rPr>
              <a:t>Data shown here is from 2003 to 2024</a:t>
            </a:r>
            <a:endParaRPr lang="en-IE" dirty="0"/>
          </a:p>
        </p:txBody>
      </p:sp>
      <p:sp>
        <p:nvSpPr>
          <p:cNvPr id="12" name="Rectangle 11"/>
          <p:cNvSpPr/>
          <p:nvPr/>
        </p:nvSpPr>
        <p:spPr>
          <a:xfrm>
            <a:off x="7853186" y="2585149"/>
            <a:ext cx="2165978" cy="261610"/>
          </a:xfrm>
          <a:prstGeom prst="rect">
            <a:avLst/>
          </a:prstGeom>
          <a:solidFill>
            <a:schemeClr val="bg1"/>
          </a:solidFill>
        </p:spPr>
        <p:txBody>
          <a:bodyPr wrap="none">
            <a:spAutoFit/>
          </a:bodyPr>
          <a:lstStyle/>
          <a:p>
            <a:r>
              <a:rPr lang="en-GB" sz="1100" b="1" dirty="0">
                <a:solidFill>
                  <a:schemeClr val="bg1">
                    <a:lumMod val="50000"/>
                  </a:schemeClr>
                </a:solidFill>
                <a:latin typeface="Arial" panose="020B0604020202020204" pitchFamily="34" charset="0"/>
                <a:cs typeface="Arial" panose="020B0604020202020204" pitchFamily="34" charset="0"/>
              </a:rPr>
              <a:t>LTM (</a:t>
            </a:r>
            <a:r>
              <a:rPr lang="en-US" sz="1100" dirty="0">
                <a:solidFill>
                  <a:schemeClr val="bg1">
                    <a:lumMod val="50000"/>
                  </a:schemeClr>
                </a:solidFill>
                <a:latin typeface="Arial" panose="020B0604020202020204" pitchFamily="34" charset="0"/>
                <a:cs typeface="Arial" panose="020B0604020202020204" pitchFamily="34" charset="0"/>
              </a:rPr>
              <a:t>2003-2020) 18 years long</a:t>
            </a: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21562" t="8968" r="20234" b="15238"/>
          <a:stretch/>
        </p:blipFill>
        <p:spPr>
          <a:xfrm>
            <a:off x="410579" y="2415988"/>
            <a:ext cx="2306320" cy="2936240"/>
          </a:xfrm>
          <a:prstGeom prst="rect">
            <a:avLst/>
          </a:prstGeom>
        </p:spPr>
      </p:pic>
      <p:sp>
        <p:nvSpPr>
          <p:cNvPr id="18" name="5-Point Star 17"/>
          <p:cNvSpPr/>
          <p:nvPr/>
        </p:nvSpPr>
        <p:spPr>
          <a:xfrm>
            <a:off x="278536" y="5135269"/>
            <a:ext cx="457200" cy="433918"/>
          </a:xfrm>
          <a:prstGeom prst="star5">
            <a:avLst/>
          </a:prstGeom>
          <a:solidFill>
            <a:srgbClr val="F18C8B"/>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TextBox 19"/>
          <p:cNvSpPr txBox="1"/>
          <p:nvPr/>
        </p:nvSpPr>
        <p:spPr>
          <a:xfrm>
            <a:off x="675485" y="5340970"/>
            <a:ext cx="1253869" cy="400110"/>
          </a:xfrm>
          <a:prstGeom prst="rect">
            <a:avLst/>
          </a:prstGeom>
          <a:noFill/>
        </p:spPr>
        <p:txBody>
          <a:bodyPr wrap="none" rtlCol="0">
            <a:spAutoFit/>
          </a:bodyPr>
          <a:lstStyle/>
          <a:p>
            <a:r>
              <a:rPr lang="en-US" sz="2000" b="1" dirty="0">
                <a:solidFill>
                  <a:srgbClr val="7030A0"/>
                </a:solidFill>
                <a:latin typeface="Arial" panose="020B0604020202020204" pitchFamily="34" charset="0"/>
                <a:cs typeface="Arial" panose="020B0604020202020204" pitchFamily="34" charset="0"/>
              </a:rPr>
              <a:t>M3 Buoy</a:t>
            </a:r>
            <a:endParaRPr lang="en-IE" sz="20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2892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BD5B2D-C9C9-465C-9474-DD38A2620576}"/>
              </a:ext>
            </a:extLst>
          </p:cNvPr>
          <p:cNvSpPr/>
          <p:nvPr/>
        </p:nvSpPr>
        <p:spPr>
          <a:xfrm>
            <a:off x="0" y="0"/>
            <a:ext cx="12192000" cy="923330"/>
          </a:xfrm>
          <a:prstGeom prst="rect">
            <a:avLst/>
          </a:prstGeom>
          <a:solidFill>
            <a:schemeClr val="accent1">
              <a:lumMod val="50000"/>
            </a:schemeClr>
          </a:solidFill>
          <a:ln>
            <a:solidFill>
              <a:schemeClr val="accent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endParaRPr lang="en-GB">
              <a:solidFill>
                <a:schemeClr val="bg1"/>
              </a:solidFill>
              <a:latin typeface="Arial" panose="020B0604020202020204" pitchFamily="34" charset="0"/>
              <a:cs typeface="Arial" panose="020B0604020202020204" pitchFamily="34" charset="0"/>
            </a:endParaRPr>
          </a:p>
          <a:p>
            <a:endParaRPr lang="en-IE">
              <a:solidFill>
                <a:schemeClr val="bg1"/>
              </a:solidFill>
              <a:latin typeface="Arial" panose="020B0604020202020204" pitchFamily="34" charset="0"/>
              <a:cs typeface="Arial" panose="020B0604020202020204" pitchFamily="34" charset="0"/>
            </a:endParaRPr>
          </a:p>
          <a:p>
            <a:endParaRPr lang="en-IE" dirty="0">
              <a:solidFill>
                <a:schemeClr val="bg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B2A4E89A-31B9-46A9-B277-00D51DB1C8BA}"/>
              </a:ext>
            </a:extLst>
          </p:cNvPr>
          <p:cNvSpPr txBox="1"/>
          <p:nvPr/>
        </p:nvSpPr>
        <p:spPr>
          <a:xfrm>
            <a:off x="7235915" y="6555206"/>
            <a:ext cx="3752950" cy="276999"/>
          </a:xfrm>
          <a:prstGeom prst="rect">
            <a:avLst/>
          </a:prstGeom>
          <a:noFill/>
        </p:spPr>
        <p:txBody>
          <a:bodyPr wrap="none" rtlCol="0">
            <a:spAutoFit/>
          </a:bodyPr>
          <a:lstStyle/>
          <a:p>
            <a:pPr algn="r"/>
            <a:r>
              <a:rPr lang="en-IE" sz="1200" dirty="0">
                <a:cs typeface="Arial" panose="020B0604020202020204" pitchFamily="34" charset="0"/>
              </a:rPr>
              <a:t>Slide courtesy of Gerard McCarthy (</a:t>
            </a:r>
            <a:r>
              <a:rPr lang="en-IE" sz="1200" dirty="0" err="1">
                <a:cs typeface="Arial" panose="020B0604020202020204" pitchFamily="34" charset="0"/>
              </a:rPr>
              <a:t>Maynooth</a:t>
            </a:r>
            <a:r>
              <a:rPr lang="en-IE" sz="1200" dirty="0">
                <a:cs typeface="Arial" panose="020B0604020202020204" pitchFamily="34" charset="0"/>
              </a:rPr>
              <a:t> University)</a:t>
            </a:r>
          </a:p>
        </p:txBody>
      </p:sp>
      <p:pic>
        <p:nvPicPr>
          <p:cNvPr id="30" name="Picture 2" descr="Image result for maynooth university logo">
            <a:extLst>
              <a:ext uri="{FF2B5EF4-FFF2-40B4-BE49-F238E27FC236}">
                <a16:creationId xmlns:a16="http://schemas.microsoft.com/office/drawing/2014/main" id="{1A29CBB2-9F69-4748-8D32-73114223B1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8865" y="6329797"/>
            <a:ext cx="1118695" cy="50240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4EEFF883-AF28-4666-950C-7F340E9EC42A}"/>
              </a:ext>
            </a:extLst>
          </p:cNvPr>
          <p:cNvSpPr/>
          <p:nvPr/>
        </p:nvSpPr>
        <p:spPr>
          <a:xfrm>
            <a:off x="154796" y="94839"/>
            <a:ext cx="11880175" cy="646331"/>
          </a:xfrm>
          <a:prstGeom prst="rect">
            <a:avLst/>
          </a:prstGeom>
        </p:spPr>
        <p:txBody>
          <a:bodyPr wrap="none">
            <a:spAutoFit/>
          </a:bodyPr>
          <a:lstStyle/>
          <a:p>
            <a:r>
              <a:rPr lang="en-GB" sz="3600" dirty="0">
                <a:solidFill>
                  <a:schemeClr val="bg1"/>
                </a:solidFill>
                <a:cs typeface="Arial" panose="020B0604020202020204" pitchFamily="34" charset="0"/>
              </a:rPr>
              <a:t>Societal Concerns: 1. Ocean Heat Content and sea level </a:t>
            </a:r>
          </a:p>
        </p:txBody>
      </p:sp>
      <p:pic>
        <p:nvPicPr>
          <p:cNvPr id="14" name="Picture 13" descr="Chart, line chart, histogram&#10;&#10;Description automatically generated"/>
          <p:cNvPicPr/>
          <p:nvPr/>
        </p:nvPicPr>
        <p:blipFill>
          <a:blip r:embed="rId4" cstate="print">
            <a:extLst>
              <a:ext uri="{28A0092B-C50C-407E-A947-70E740481C1C}">
                <a14:useLocalDpi xmlns:a14="http://schemas.microsoft.com/office/drawing/2010/main" val="0"/>
              </a:ext>
            </a:extLst>
          </a:blip>
          <a:stretch>
            <a:fillRect/>
          </a:stretch>
        </p:blipFill>
        <p:spPr>
          <a:xfrm>
            <a:off x="1153005" y="1018169"/>
            <a:ext cx="9691457" cy="5125957"/>
          </a:xfrm>
          <a:prstGeom prst="rect">
            <a:avLst/>
          </a:prstGeom>
        </p:spPr>
      </p:pic>
      <p:cxnSp>
        <p:nvCxnSpPr>
          <p:cNvPr id="3" name="Straight Connector 2"/>
          <p:cNvCxnSpPr/>
          <p:nvPr/>
        </p:nvCxnSpPr>
        <p:spPr>
          <a:xfrm flipV="1">
            <a:off x="1909011" y="3769895"/>
            <a:ext cx="7379368" cy="481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853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3152" y="943843"/>
            <a:ext cx="12118848" cy="646331"/>
          </a:xfrm>
          <a:prstGeom prst="rect">
            <a:avLst/>
          </a:prstGeom>
        </p:spPr>
        <p:txBody>
          <a:bodyPr wrap="square">
            <a:spAutoFit/>
          </a:bodyPr>
          <a:lstStyle/>
          <a:p>
            <a:pPr algn="ctr"/>
            <a:r>
              <a:rPr lang="en-US" dirty="0">
                <a:solidFill>
                  <a:srgbClr val="333333"/>
                </a:solidFill>
                <a:cs typeface="Arial" panose="020B0604020202020204" pitchFamily="34" charset="0"/>
              </a:rPr>
              <a:t>The </a:t>
            </a:r>
            <a:r>
              <a:rPr lang="en-US" b="1" dirty="0">
                <a:solidFill>
                  <a:srgbClr val="333333"/>
                </a:solidFill>
                <a:cs typeface="Arial" panose="020B0604020202020204" pitchFamily="34" charset="0"/>
              </a:rPr>
              <a:t>upper range for the latest sea-level rise projections </a:t>
            </a:r>
            <a:r>
              <a:rPr lang="en-US" dirty="0">
                <a:solidFill>
                  <a:srgbClr val="333333"/>
                </a:solidFill>
                <a:cs typeface="Arial" panose="020B0604020202020204" pitchFamily="34" charset="0"/>
              </a:rPr>
              <a:t>is </a:t>
            </a:r>
            <a:r>
              <a:rPr lang="en-US" b="1" dirty="0">
                <a:solidFill>
                  <a:srgbClr val="333333"/>
                </a:solidFill>
                <a:cs typeface="Arial" panose="020B0604020202020204" pitchFamily="34" charset="0"/>
              </a:rPr>
              <a:t>higher than previous estimates</a:t>
            </a:r>
            <a:r>
              <a:rPr lang="en-US" dirty="0">
                <a:solidFill>
                  <a:srgbClr val="333333"/>
                </a:solidFill>
                <a:cs typeface="Arial" panose="020B0604020202020204" pitchFamily="34" charset="0"/>
              </a:rPr>
              <a:t>, </a:t>
            </a:r>
          </a:p>
          <a:p>
            <a:pPr algn="ctr"/>
            <a:r>
              <a:rPr lang="en-US" dirty="0">
                <a:solidFill>
                  <a:srgbClr val="333333"/>
                </a:solidFill>
                <a:cs typeface="Arial" panose="020B0604020202020204" pitchFamily="34" charset="0"/>
              </a:rPr>
              <a:t>implying </a:t>
            </a:r>
            <a:r>
              <a:rPr lang="en-US" b="1" dirty="0">
                <a:solidFill>
                  <a:srgbClr val="333333"/>
                </a:solidFill>
                <a:cs typeface="Arial" panose="020B0604020202020204" pitchFamily="34" charset="0"/>
              </a:rPr>
              <a:t>increased coastal-flood risk</a:t>
            </a:r>
            <a:endParaRPr lang="en-US" b="1" i="0" dirty="0">
              <a:solidFill>
                <a:srgbClr val="333333"/>
              </a:solidFill>
              <a:effectLst/>
              <a:cs typeface="Arial" panose="020B0604020202020204" pitchFamily="34" charset="0"/>
            </a:endParaRPr>
          </a:p>
        </p:txBody>
      </p:sp>
      <p:sp>
        <p:nvSpPr>
          <p:cNvPr id="7" name="Rectangle 6"/>
          <p:cNvSpPr/>
          <p:nvPr/>
        </p:nvSpPr>
        <p:spPr>
          <a:xfrm>
            <a:off x="1" y="-71120"/>
            <a:ext cx="12191999" cy="882501"/>
          </a:xfrm>
          <a:prstGeom prst="rect">
            <a:avLst/>
          </a:prstGeom>
          <a:solidFill>
            <a:schemeClr val="accent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r>
              <a:rPr lang="en-GB" sz="4000" dirty="0">
                <a:cs typeface="Arial" panose="020B0604020202020204" pitchFamily="34" charset="0"/>
              </a:rPr>
              <a:t>Predicted Sea Level Rise by 2100</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31" y="1941653"/>
            <a:ext cx="3905250" cy="36576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0998" y="1620951"/>
            <a:ext cx="3892236" cy="4546132"/>
          </a:xfrm>
          <a:prstGeom prst="rect">
            <a:avLst/>
          </a:prstGeom>
        </p:spPr>
      </p:pic>
      <p:sp>
        <p:nvSpPr>
          <p:cNvPr id="17" name="Rectangle 16"/>
          <p:cNvSpPr/>
          <p:nvPr/>
        </p:nvSpPr>
        <p:spPr>
          <a:xfrm>
            <a:off x="-38778" y="6201434"/>
            <a:ext cx="12191999" cy="369332"/>
          </a:xfrm>
          <a:prstGeom prst="rect">
            <a:avLst/>
          </a:prstGeom>
        </p:spPr>
        <p:txBody>
          <a:bodyPr wrap="square">
            <a:spAutoFit/>
          </a:bodyPr>
          <a:lstStyle/>
          <a:p>
            <a:pPr algn="ctr">
              <a:spcAft>
                <a:spcPts val="1000"/>
              </a:spcAft>
            </a:pPr>
            <a:r>
              <a:rPr lang="en-US" b="1" dirty="0">
                <a:ea typeface="Calibri" panose="020F0502020204030204" pitchFamily="34" charset="0"/>
                <a:cs typeface="Arial" panose="020B0604020202020204" pitchFamily="34" charset="0"/>
              </a:rPr>
              <a:t>Sea-level rise </a:t>
            </a:r>
            <a:r>
              <a:rPr lang="en-US" dirty="0">
                <a:ea typeface="Calibri" panose="020F0502020204030204" pitchFamily="34" charset="0"/>
                <a:cs typeface="Arial" panose="020B0604020202020204" pitchFamily="34" charset="0"/>
              </a:rPr>
              <a:t>around Ireland and Britain </a:t>
            </a:r>
            <a:r>
              <a:rPr lang="en-US" b="1" dirty="0">
                <a:ea typeface="Calibri" panose="020F0502020204030204" pitchFamily="34" charset="0"/>
                <a:cs typeface="Arial" panose="020B0604020202020204" pitchFamily="34" charset="0"/>
              </a:rPr>
              <a:t>under a </a:t>
            </a:r>
            <a:r>
              <a:rPr lang="en-US" dirty="0">
                <a:ea typeface="Calibri" panose="020F0502020204030204" pitchFamily="34" charset="0"/>
                <a:cs typeface="Arial" panose="020B0604020202020204" pitchFamily="34" charset="0"/>
              </a:rPr>
              <a:t>“</a:t>
            </a:r>
            <a:r>
              <a:rPr lang="en-US" b="1" dirty="0">
                <a:ea typeface="Calibri" panose="020F0502020204030204" pitchFamily="34" charset="0"/>
                <a:cs typeface="Arial" panose="020B0604020202020204" pitchFamily="34" charset="0"/>
              </a:rPr>
              <a:t>business-as-usual” </a:t>
            </a:r>
            <a:r>
              <a:rPr lang="en-US" dirty="0">
                <a:ea typeface="Calibri" panose="020F0502020204030204" pitchFamily="34" charset="0"/>
                <a:cs typeface="Arial" panose="020B0604020202020204" pitchFamily="34" charset="0"/>
              </a:rPr>
              <a:t>scenario </a:t>
            </a:r>
            <a:r>
              <a:rPr lang="en-US" dirty="0">
                <a:cs typeface="Arial" panose="020B0604020202020204" pitchFamily="34" charset="0"/>
              </a:rPr>
              <a:t>[RCP 8.5 ]</a:t>
            </a:r>
            <a:endParaRPr lang="en-IE" dirty="0">
              <a:cs typeface="Arial" panose="020B0604020202020204" pitchFamily="34" charset="0"/>
            </a:endParaRPr>
          </a:p>
        </p:txBody>
      </p:sp>
      <p:sp>
        <p:nvSpPr>
          <p:cNvPr id="18" name="Rectangle 17"/>
          <p:cNvSpPr/>
          <p:nvPr/>
        </p:nvSpPr>
        <p:spPr>
          <a:xfrm>
            <a:off x="71441" y="6604946"/>
            <a:ext cx="12081780" cy="246221"/>
          </a:xfrm>
          <a:prstGeom prst="rect">
            <a:avLst/>
          </a:prstGeom>
        </p:spPr>
        <p:txBody>
          <a:bodyPr wrap="square">
            <a:spAutoFit/>
          </a:bodyPr>
          <a:lstStyle/>
          <a:p>
            <a:pPr>
              <a:spcAft>
                <a:spcPts val="1000"/>
              </a:spcAft>
            </a:pPr>
            <a:r>
              <a:rPr lang="en-US" sz="1000" b="1" dirty="0">
                <a:ea typeface="Calibri" panose="020F0502020204030204" pitchFamily="34" charset="0"/>
                <a:cs typeface="Arial" panose="020B0604020202020204" pitchFamily="34" charset="0"/>
              </a:rPr>
              <a:t>Source: </a:t>
            </a:r>
            <a:r>
              <a:rPr lang="en-US" sz="1000" dirty="0">
                <a:ea typeface="Calibri" panose="020F0502020204030204" pitchFamily="34" charset="0"/>
                <a:cs typeface="Arial" panose="020B0604020202020204" pitchFamily="34" charset="0"/>
              </a:rPr>
              <a:t>Palmer, M., Howard, T., Tinker, J., Lowe, J., </a:t>
            </a:r>
            <a:r>
              <a:rPr lang="en-US" sz="1000" dirty="0" err="1">
                <a:ea typeface="Calibri" panose="020F0502020204030204" pitchFamily="34" charset="0"/>
                <a:cs typeface="Arial" panose="020B0604020202020204" pitchFamily="34" charset="0"/>
              </a:rPr>
              <a:t>Bricheno</a:t>
            </a:r>
            <a:r>
              <a:rPr lang="en-US" sz="1000" dirty="0">
                <a:ea typeface="Calibri" panose="020F0502020204030204" pitchFamily="34" charset="0"/>
                <a:cs typeface="Arial" panose="020B0604020202020204" pitchFamily="34" charset="0"/>
              </a:rPr>
              <a:t>, L., Calvert, D., Edwards, T., Gregory, J., Harris, G., </a:t>
            </a:r>
            <a:r>
              <a:rPr lang="en-US" sz="1000" dirty="0" err="1">
                <a:ea typeface="Calibri" panose="020F0502020204030204" pitchFamily="34" charset="0"/>
                <a:cs typeface="Arial" panose="020B0604020202020204" pitchFamily="34" charset="0"/>
              </a:rPr>
              <a:t>Krijnen</a:t>
            </a:r>
            <a:r>
              <a:rPr lang="en-US" sz="1000" dirty="0">
                <a:ea typeface="Calibri" panose="020F0502020204030204" pitchFamily="34" charset="0"/>
                <a:cs typeface="Arial" panose="020B0604020202020204" pitchFamily="34" charset="0"/>
              </a:rPr>
              <a:t>, J. and Roberts, C. (2018) UKCP18 Marine Report, Met Office Hadley Centre, Exeter.</a:t>
            </a:r>
            <a:endParaRPr lang="en-IE" sz="700" dirty="0">
              <a:ea typeface="Calibri" panose="020F0502020204030204" pitchFamily="34" charset="0"/>
              <a:cs typeface="Arial" panose="020B0604020202020204" pitchFamily="34" charset="0"/>
            </a:endParaRPr>
          </a:p>
        </p:txBody>
      </p:sp>
      <p:pic>
        <p:nvPicPr>
          <p:cNvPr id="8" name="Picture 7" descr="Chart, line chart&#10;&#10;Description automatically generated"/>
          <p:cNvPicPr/>
          <p:nvPr/>
        </p:nvPicPr>
        <p:blipFill>
          <a:blip r:embed="rId5" cstate="print">
            <a:extLst>
              <a:ext uri="{28A0092B-C50C-407E-A947-70E740481C1C}">
                <a14:useLocalDpi xmlns:a14="http://schemas.microsoft.com/office/drawing/2010/main" val="0"/>
              </a:ext>
            </a:extLst>
          </a:blip>
          <a:stretch>
            <a:fillRect/>
          </a:stretch>
        </p:blipFill>
        <p:spPr>
          <a:xfrm>
            <a:off x="1428766" y="1722636"/>
            <a:ext cx="4234097" cy="3876617"/>
          </a:xfrm>
          <a:prstGeom prst="rect">
            <a:avLst/>
          </a:prstGeom>
        </p:spPr>
      </p:pic>
      <p:sp>
        <p:nvSpPr>
          <p:cNvPr id="2" name="Rectangle 1"/>
          <p:cNvSpPr/>
          <p:nvPr/>
        </p:nvSpPr>
        <p:spPr>
          <a:xfrm>
            <a:off x="285757" y="5599496"/>
            <a:ext cx="3484137" cy="369332"/>
          </a:xfrm>
          <a:prstGeom prst="rect">
            <a:avLst/>
          </a:prstGeom>
        </p:spPr>
        <p:txBody>
          <a:bodyPr wrap="square">
            <a:spAutoFit/>
          </a:bodyPr>
          <a:lstStyle/>
          <a:p>
            <a:r>
              <a:rPr lang="en-GB" b="1" dirty="0">
                <a:cs typeface="Arial" panose="020B0604020202020204" pitchFamily="34" charset="0"/>
              </a:rPr>
              <a:t>Courtesy: Pugh et al (2021)</a:t>
            </a:r>
            <a:endParaRPr lang="en-IE" b="1" dirty="0">
              <a:cs typeface="Arial" panose="020B0604020202020204" pitchFamily="34" charset="0"/>
            </a:endParaRPr>
          </a:p>
        </p:txBody>
      </p:sp>
    </p:spTree>
    <p:extLst>
      <p:ext uri="{BB962C8B-B14F-4D97-AF65-F5344CB8AC3E}">
        <p14:creationId xmlns:p14="http://schemas.microsoft.com/office/powerpoint/2010/main" val="353415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DF9B7235-140A-4590-ACAF-69F752BE06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40" y="6308574"/>
            <a:ext cx="1828800" cy="454587"/>
          </a:xfrm>
          <a:prstGeom prst="rect">
            <a:avLst/>
          </a:prstGeom>
        </p:spPr>
      </p:pic>
      <p:sp>
        <p:nvSpPr>
          <p:cNvPr id="8" name="Rectangle 7">
            <a:extLst>
              <a:ext uri="{FF2B5EF4-FFF2-40B4-BE49-F238E27FC236}">
                <a16:creationId xmlns:a16="http://schemas.microsoft.com/office/drawing/2014/main" id="{3A480B6F-85D5-4D26-A739-4671AE1FEAB2}"/>
              </a:ext>
            </a:extLst>
          </p:cNvPr>
          <p:cNvSpPr/>
          <p:nvPr/>
        </p:nvSpPr>
        <p:spPr>
          <a:xfrm>
            <a:off x="0" y="0"/>
            <a:ext cx="12192000" cy="923330"/>
          </a:xfrm>
          <a:prstGeom prst="rect">
            <a:avLst/>
          </a:prstGeom>
          <a:solidFill>
            <a:schemeClr val="accent1">
              <a:lumMod val="50000"/>
            </a:schemeClr>
          </a:solidFill>
          <a:ln>
            <a:solidFill>
              <a:schemeClr val="accent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endParaRPr lang="en-GB" dirty="0">
              <a:solidFill>
                <a:schemeClr val="tx1"/>
              </a:solidFill>
              <a:latin typeface="Arial" panose="020B0604020202020204" pitchFamily="34" charset="0"/>
              <a:cs typeface="Arial" panose="020B0604020202020204" pitchFamily="34" charset="0"/>
            </a:endParaRPr>
          </a:p>
          <a:p>
            <a:endParaRPr lang="en-IE" dirty="0">
              <a:solidFill>
                <a:schemeClr val="tx1"/>
              </a:solidFill>
              <a:latin typeface="Arial" panose="020B0604020202020204" pitchFamily="34" charset="0"/>
              <a:cs typeface="Arial" panose="020B0604020202020204" pitchFamily="34" charset="0"/>
            </a:endParaRPr>
          </a:p>
          <a:p>
            <a:endParaRPr lang="en-IE" dirty="0">
              <a:solidFill>
                <a:schemeClr val="tx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E59E400-509E-4529-925B-CD5F6CEBEA54}"/>
              </a:ext>
            </a:extLst>
          </p:cNvPr>
          <p:cNvSpPr/>
          <p:nvPr/>
        </p:nvSpPr>
        <p:spPr>
          <a:xfrm>
            <a:off x="154796" y="94839"/>
            <a:ext cx="11948972" cy="692497"/>
          </a:xfrm>
          <a:prstGeom prst="rect">
            <a:avLst/>
          </a:prstGeom>
        </p:spPr>
        <p:txBody>
          <a:bodyPr wrap="square">
            <a:spAutoFit/>
          </a:bodyPr>
          <a:lstStyle/>
          <a:p>
            <a:r>
              <a:rPr lang="en-GB" sz="3900" dirty="0">
                <a:solidFill>
                  <a:schemeClr val="bg1"/>
                </a:solidFill>
                <a:cs typeface="Arial" panose="020B0604020202020204" pitchFamily="34" charset="0"/>
              </a:rPr>
              <a:t>Societal Concerns: 2. </a:t>
            </a:r>
            <a:r>
              <a:rPr lang="en-IE" sz="3900" dirty="0">
                <a:solidFill>
                  <a:schemeClr val="bg1"/>
                </a:solidFill>
                <a:cs typeface="Arial" panose="020B0604020202020204" pitchFamily="34" charset="0"/>
              </a:rPr>
              <a:t>Health of Marine Ecosystems</a:t>
            </a:r>
            <a:endParaRPr lang="en-GB" sz="3900" dirty="0">
              <a:solidFill>
                <a:schemeClr val="bg1"/>
              </a:solidFill>
              <a:cs typeface="Arial" panose="020B0604020202020204" pitchFamily="34" charset="0"/>
            </a:endParaRPr>
          </a:p>
        </p:txBody>
      </p:sp>
      <p:pic>
        <p:nvPicPr>
          <p:cNvPr id="8194" name="Picture 2">
            <a:extLst>
              <a:ext uri="{FF2B5EF4-FFF2-40B4-BE49-F238E27FC236}">
                <a16:creationId xmlns:a16="http://schemas.microsoft.com/office/drawing/2014/main" id="{73AE448A-483C-4E0C-A3DF-E88633AF9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5091" y="1266297"/>
            <a:ext cx="3745182" cy="51856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8F5C995-2FF6-464C-AEC2-EEE3ED787ED5}"/>
              </a:ext>
            </a:extLst>
          </p:cNvPr>
          <p:cNvSpPr/>
          <p:nvPr/>
        </p:nvSpPr>
        <p:spPr>
          <a:xfrm>
            <a:off x="6187441" y="6462918"/>
            <a:ext cx="5743656" cy="307777"/>
          </a:xfrm>
          <a:prstGeom prst="rect">
            <a:avLst/>
          </a:prstGeom>
        </p:spPr>
        <p:txBody>
          <a:bodyPr wrap="square">
            <a:spAutoFit/>
          </a:bodyPr>
          <a:lstStyle/>
          <a:p>
            <a:pPr algn="r"/>
            <a:r>
              <a:rPr lang="en-IE" sz="1400" b="1" dirty="0">
                <a:solidFill>
                  <a:srgbClr val="222222"/>
                </a:solidFill>
                <a:latin typeface="Arial" panose="020B0604020202020204" pitchFamily="34" charset="0"/>
                <a:cs typeface="Arial" panose="020B0604020202020204" pitchFamily="34" charset="0"/>
              </a:rPr>
              <a:t>Source: </a:t>
            </a:r>
            <a:r>
              <a:rPr lang="en-IE" sz="1400" dirty="0">
                <a:latin typeface="Arial" panose="020B0604020202020204" pitchFamily="34" charset="0"/>
                <a:cs typeface="Arial" panose="020B0604020202020204" pitchFamily="34" charset="0"/>
                <a:hlinkClick r:id="rId5"/>
              </a:rPr>
              <a:t>www.nature.com/articles/srep03671</a:t>
            </a:r>
            <a:endParaRPr lang="en-IE" sz="14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A0ECE59-AB0D-410B-995D-184C383F8EA8}"/>
              </a:ext>
            </a:extLst>
          </p:cNvPr>
          <p:cNvSpPr txBox="1"/>
          <p:nvPr/>
        </p:nvSpPr>
        <p:spPr>
          <a:xfrm>
            <a:off x="84440" y="1056569"/>
            <a:ext cx="6866880" cy="1200329"/>
          </a:xfrm>
          <a:prstGeom prst="rect">
            <a:avLst/>
          </a:prstGeom>
          <a:noFill/>
        </p:spPr>
        <p:txBody>
          <a:bodyPr wrap="none" rtlCol="0">
            <a:spAutoFit/>
          </a:bodyPr>
          <a:lstStyle/>
          <a:p>
            <a:r>
              <a:rPr lang="en-GB" sz="4400" dirty="0">
                <a:cs typeface="Arial" panose="020B0604020202020204" pitchFamily="34" charset="0"/>
              </a:rPr>
              <a:t>Changes in Water Chemistry: </a:t>
            </a:r>
          </a:p>
          <a:p>
            <a:r>
              <a:rPr lang="en-GB" sz="2800" dirty="0">
                <a:cs typeface="Arial" panose="020B0604020202020204" pitchFamily="34" charset="0"/>
              </a:rPr>
              <a:t>The Carbonate System - Ocean Acidification</a:t>
            </a:r>
            <a:endParaRPr lang="en-IE" sz="2800" dirty="0">
              <a:cs typeface="Arial" panose="020B0604020202020204" pitchFamily="34" charset="0"/>
            </a:endParaRPr>
          </a:p>
        </p:txBody>
      </p:sp>
      <p:pic>
        <p:nvPicPr>
          <p:cNvPr id="2" name="Picture 1"/>
          <p:cNvPicPr>
            <a:picLocks noChangeAspect="1"/>
          </p:cNvPicPr>
          <p:nvPr/>
        </p:nvPicPr>
        <p:blipFill>
          <a:blip r:embed="rId6"/>
          <a:stretch>
            <a:fillRect/>
          </a:stretch>
        </p:blipFill>
        <p:spPr>
          <a:xfrm>
            <a:off x="4139938" y="2981053"/>
            <a:ext cx="3353268" cy="3057952"/>
          </a:xfrm>
          <a:prstGeom prst="rect">
            <a:avLst/>
          </a:prstGeom>
        </p:spPr>
      </p:pic>
      <p:pic>
        <p:nvPicPr>
          <p:cNvPr id="5" name="Picture 4"/>
          <p:cNvPicPr>
            <a:picLocks noChangeAspect="1"/>
          </p:cNvPicPr>
          <p:nvPr/>
        </p:nvPicPr>
        <p:blipFill>
          <a:blip r:embed="rId7"/>
          <a:stretch>
            <a:fillRect/>
          </a:stretch>
        </p:blipFill>
        <p:spPr>
          <a:xfrm>
            <a:off x="0" y="2228628"/>
            <a:ext cx="3439005" cy="4534533"/>
          </a:xfrm>
          <a:prstGeom prst="rect">
            <a:avLst/>
          </a:prstGeom>
        </p:spPr>
      </p:pic>
    </p:spTree>
    <p:extLst>
      <p:ext uri="{BB962C8B-B14F-4D97-AF65-F5344CB8AC3E}">
        <p14:creationId xmlns:p14="http://schemas.microsoft.com/office/powerpoint/2010/main" val="2442114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DF9B7235-140A-4590-ACAF-69F752BE06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40" y="6308574"/>
            <a:ext cx="1828800" cy="454587"/>
          </a:xfrm>
          <a:prstGeom prst="rect">
            <a:avLst/>
          </a:prstGeom>
        </p:spPr>
      </p:pic>
      <p:sp>
        <p:nvSpPr>
          <p:cNvPr id="8" name="Rectangle 7">
            <a:extLst>
              <a:ext uri="{FF2B5EF4-FFF2-40B4-BE49-F238E27FC236}">
                <a16:creationId xmlns:a16="http://schemas.microsoft.com/office/drawing/2014/main" id="{3A480B6F-85D5-4D26-A739-4671AE1FEAB2}"/>
              </a:ext>
            </a:extLst>
          </p:cNvPr>
          <p:cNvSpPr/>
          <p:nvPr/>
        </p:nvSpPr>
        <p:spPr>
          <a:xfrm>
            <a:off x="0" y="0"/>
            <a:ext cx="12192000" cy="923330"/>
          </a:xfrm>
          <a:prstGeom prst="rect">
            <a:avLst/>
          </a:prstGeom>
          <a:solidFill>
            <a:schemeClr val="accent1">
              <a:lumMod val="50000"/>
            </a:schemeClr>
          </a:solidFill>
          <a:ln>
            <a:solidFill>
              <a:schemeClr val="accent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endParaRPr lang="en-GB" dirty="0">
              <a:solidFill>
                <a:schemeClr val="tx1"/>
              </a:solidFill>
              <a:latin typeface="Arial" panose="020B0604020202020204" pitchFamily="34" charset="0"/>
              <a:cs typeface="Arial" panose="020B0604020202020204" pitchFamily="34" charset="0"/>
            </a:endParaRPr>
          </a:p>
          <a:p>
            <a:endParaRPr lang="en-IE" dirty="0">
              <a:solidFill>
                <a:schemeClr val="tx1"/>
              </a:solidFill>
              <a:latin typeface="Arial" panose="020B0604020202020204" pitchFamily="34" charset="0"/>
              <a:cs typeface="Arial" panose="020B0604020202020204" pitchFamily="34" charset="0"/>
            </a:endParaRPr>
          </a:p>
          <a:p>
            <a:endParaRPr lang="en-IE" dirty="0">
              <a:solidFill>
                <a:schemeClr val="tx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E59E400-509E-4529-925B-CD5F6CEBEA54}"/>
              </a:ext>
            </a:extLst>
          </p:cNvPr>
          <p:cNvSpPr/>
          <p:nvPr/>
        </p:nvSpPr>
        <p:spPr>
          <a:xfrm>
            <a:off x="154796" y="94839"/>
            <a:ext cx="11948972" cy="692497"/>
          </a:xfrm>
          <a:prstGeom prst="rect">
            <a:avLst/>
          </a:prstGeom>
        </p:spPr>
        <p:txBody>
          <a:bodyPr wrap="square">
            <a:spAutoFit/>
          </a:bodyPr>
          <a:lstStyle/>
          <a:p>
            <a:r>
              <a:rPr lang="en-GB" sz="3900" dirty="0">
                <a:solidFill>
                  <a:schemeClr val="bg1"/>
                </a:solidFill>
                <a:cs typeface="Arial" panose="020B0604020202020204" pitchFamily="34" charset="0"/>
              </a:rPr>
              <a:t>Main Societal Concerns: 2. </a:t>
            </a:r>
            <a:r>
              <a:rPr lang="en-IE" sz="3900" dirty="0">
                <a:solidFill>
                  <a:schemeClr val="bg1"/>
                </a:solidFill>
                <a:cs typeface="Arial" panose="020B0604020202020204" pitchFamily="34" charset="0"/>
              </a:rPr>
              <a:t>Health of Marine Ecosystems</a:t>
            </a:r>
            <a:endParaRPr lang="en-GB" sz="3900" dirty="0">
              <a:solidFill>
                <a:schemeClr val="bg1"/>
              </a:solidFill>
              <a:cs typeface="Arial" panose="020B0604020202020204" pitchFamily="34" charset="0"/>
            </a:endParaRPr>
          </a:p>
        </p:txBody>
      </p:sp>
      <p:sp>
        <p:nvSpPr>
          <p:cNvPr id="13" name="TextBox 12">
            <a:extLst>
              <a:ext uri="{FF2B5EF4-FFF2-40B4-BE49-F238E27FC236}">
                <a16:creationId xmlns:a16="http://schemas.microsoft.com/office/drawing/2014/main" id="{EA0ECE59-AB0D-410B-995D-184C383F8EA8}"/>
              </a:ext>
            </a:extLst>
          </p:cNvPr>
          <p:cNvSpPr txBox="1"/>
          <p:nvPr/>
        </p:nvSpPr>
        <p:spPr>
          <a:xfrm>
            <a:off x="84440" y="1056569"/>
            <a:ext cx="3706143" cy="5324535"/>
          </a:xfrm>
          <a:prstGeom prst="rect">
            <a:avLst/>
          </a:prstGeom>
          <a:noFill/>
        </p:spPr>
        <p:txBody>
          <a:bodyPr wrap="none" rtlCol="0">
            <a:spAutoFit/>
          </a:bodyPr>
          <a:lstStyle/>
          <a:p>
            <a:r>
              <a:rPr lang="en-GB" sz="4400" dirty="0">
                <a:cs typeface="Arial" panose="020B0604020202020204" pitchFamily="34" charset="0"/>
              </a:rPr>
              <a:t>Changes in </a:t>
            </a:r>
          </a:p>
          <a:p>
            <a:r>
              <a:rPr lang="en-GB" sz="4400" dirty="0">
                <a:cs typeface="Arial" panose="020B0604020202020204" pitchFamily="34" charset="0"/>
              </a:rPr>
              <a:t>Water </a:t>
            </a:r>
          </a:p>
          <a:p>
            <a:r>
              <a:rPr lang="en-GB" sz="4400" dirty="0">
                <a:cs typeface="Arial" panose="020B0604020202020204" pitchFamily="34" charset="0"/>
              </a:rPr>
              <a:t>Chemistry: </a:t>
            </a:r>
          </a:p>
          <a:p>
            <a:r>
              <a:rPr lang="en-GB" sz="2800" dirty="0">
                <a:cs typeface="Arial" panose="020B0604020202020204" pitchFamily="34" charset="0"/>
              </a:rPr>
              <a:t>The Carbonate System –</a:t>
            </a:r>
          </a:p>
          <a:p>
            <a:r>
              <a:rPr lang="en-GB" sz="2800" dirty="0">
                <a:cs typeface="Arial" panose="020B0604020202020204" pitchFamily="34" charset="0"/>
              </a:rPr>
              <a:t> Ocean Acidification</a:t>
            </a:r>
          </a:p>
          <a:p>
            <a:endParaRPr lang="en-GB" sz="2800" dirty="0">
              <a:cs typeface="Arial" panose="020B0604020202020204" pitchFamily="34" charset="0"/>
            </a:endParaRPr>
          </a:p>
          <a:p>
            <a:endParaRPr lang="en-GB" sz="2800" dirty="0">
              <a:cs typeface="Arial" panose="020B0604020202020204" pitchFamily="34" charset="0"/>
            </a:endParaRPr>
          </a:p>
          <a:p>
            <a:endParaRPr lang="en-GB" sz="2800" dirty="0">
              <a:cs typeface="Arial" panose="020B0604020202020204" pitchFamily="34" charset="0"/>
            </a:endParaRPr>
          </a:p>
          <a:p>
            <a:endParaRPr lang="en-GB" sz="2800" dirty="0">
              <a:cs typeface="Arial" panose="020B0604020202020204" pitchFamily="34" charset="0"/>
            </a:endParaRPr>
          </a:p>
          <a:p>
            <a:r>
              <a:rPr lang="en-GB" sz="2000" b="1" dirty="0">
                <a:cs typeface="Arial" panose="020B0604020202020204" pitchFamily="34" charset="0"/>
              </a:rPr>
              <a:t>Courtesy: Buescher et al </a:t>
            </a:r>
          </a:p>
          <a:p>
            <a:r>
              <a:rPr lang="en-GB" sz="2000" b="1" dirty="0">
                <a:cs typeface="Arial" panose="020B0604020202020204" pitchFamily="34" charset="0"/>
              </a:rPr>
              <a:t>(in prep)</a:t>
            </a:r>
            <a:endParaRPr lang="en-IE" sz="2000" b="1" dirty="0">
              <a:cs typeface="Arial" panose="020B0604020202020204" pitchFamily="34" charset="0"/>
            </a:endParaRPr>
          </a:p>
        </p:txBody>
      </p:sp>
      <p:grpSp>
        <p:nvGrpSpPr>
          <p:cNvPr id="10" name="Group 9"/>
          <p:cNvGrpSpPr/>
          <p:nvPr/>
        </p:nvGrpSpPr>
        <p:grpSpPr>
          <a:xfrm>
            <a:off x="3517880" y="1151408"/>
            <a:ext cx="8334877" cy="5706592"/>
            <a:chOff x="0" y="0"/>
            <a:chExt cx="5600700" cy="361569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 y="0"/>
              <a:ext cx="2771775" cy="1787525"/>
            </a:xfrm>
            <a:prstGeom prst="rect">
              <a:avLst/>
            </a:prstGeom>
            <a:ln w="38100">
              <a:solidFill>
                <a:schemeClr val="bg1"/>
              </a:solidFill>
            </a:ln>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 y="1828800"/>
              <a:ext cx="2771775" cy="1786890"/>
            </a:xfrm>
            <a:prstGeom prst="rect">
              <a:avLst/>
            </a:prstGeom>
            <a:ln w="38100">
              <a:solidFill>
                <a:schemeClr val="bg1"/>
              </a:solidFill>
            </a:ln>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8925" y="1790700"/>
              <a:ext cx="2771140" cy="1809750"/>
            </a:xfrm>
            <a:prstGeom prst="rect">
              <a:avLst/>
            </a:prstGeom>
            <a:ln w="38100">
              <a:solidFill>
                <a:schemeClr val="bg1"/>
              </a:solidFill>
            </a:ln>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28925" y="0"/>
              <a:ext cx="2771775" cy="1786890"/>
            </a:xfrm>
            <a:prstGeom prst="rect">
              <a:avLst/>
            </a:prstGeom>
            <a:ln w="38100">
              <a:solidFill>
                <a:schemeClr val="bg1"/>
              </a:solidFill>
            </a:ln>
          </p:spPr>
        </p:pic>
        <p:sp>
          <p:nvSpPr>
            <p:cNvPr id="16" name="Text Box 142"/>
            <p:cNvSpPr txBox="1"/>
            <p:nvPr/>
          </p:nvSpPr>
          <p:spPr>
            <a:xfrm>
              <a:off x="0" y="66675"/>
              <a:ext cx="866775" cy="2762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IE" sz="1100" b="1">
                  <a:solidFill>
                    <a:srgbClr val="FFFFFF"/>
                  </a:solidFill>
                  <a:effectLst/>
                  <a:latin typeface="Calibri" panose="020F0502020204030204" pitchFamily="34" charset="0"/>
                  <a:ea typeface="Calibri" panose="020F0502020204030204" pitchFamily="34" charset="0"/>
                  <a:cs typeface="Arial" panose="020B0604020202020204" pitchFamily="34" charset="0"/>
                </a:rPr>
                <a:t>(A) Spring</a:t>
              </a:r>
              <a:endParaRPr lang="en-IE" sz="1100">
                <a:effectLst/>
                <a:latin typeface="Calibri" panose="020F0502020204030204" pitchFamily="34" charset="0"/>
                <a:ea typeface="Calibri" panose="020F0502020204030204" pitchFamily="34" charset="0"/>
                <a:cs typeface="Arial" panose="020B0604020202020204" pitchFamily="34" charset="0"/>
              </a:endParaRPr>
            </a:p>
          </p:txBody>
        </p:sp>
        <p:sp>
          <p:nvSpPr>
            <p:cNvPr id="17" name="Text Box 143"/>
            <p:cNvSpPr txBox="1"/>
            <p:nvPr/>
          </p:nvSpPr>
          <p:spPr>
            <a:xfrm>
              <a:off x="2781300" y="66675"/>
              <a:ext cx="990600" cy="2762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IE" sz="1100" b="1">
                  <a:solidFill>
                    <a:srgbClr val="FFFFFF"/>
                  </a:solidFill>
                  <a:effectLst/>
                  <a:latin typeface="Calibri" panose="020F0502020204030204" pitchFamily="34" charset="0"/>
                  <a:ea typeface="Calibri" panose="020F0502020204030204" pitchFamily="34" charset="0"/>
                  <a:cs typeface="Arial" panose="020B0604020202020204" pitchFamily="34" charset="0"/>
                </a:rPr>
                <a:t>(B) Summer</a:t>
              </a:r>
              <a:endParaRPr lang="en-IE" sz="1100">
                <a:effectLst/>
                <a:latin typeface="Calibri" panose="020F0502020204030204" pitchFamily="34" charset="0"/>
                <a:ea typeface="Calibri" panose="020F0502020204030204" pitchFamily="34" charset="0"/>
                <a:cs typeface="Arial" panose="020B0604020202020204" pitchFamily="34" charset="0"/>
              </a:endParaRPr>
            </a:p>
          </p:txBody>
        </p:sp>
        <p:sp>
          <p:nvSpPr>
            <p:cNvPr id="18" name="Text Box 145"/>
            <p:cNvSpPr txBox="1"/>
            <p:nvPr/>
          </p:nvSpPr>
          <p:spPr>
            <a:xfrm>
              <a:off x="0" y="1838325"/>
              <a:ext cx="866775" cy="2762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IE" sz="1100" b="1">
                  <a:solidFill>
                    <a:srgbClr val="FFFFFF"/>
                  </a:solidFill>
                  <a:effectLst/>
                  <a:latin typeface="Calibri" panose="020F0502020204030204" pitchFamily="34" charset="0"/>
                  <a:ea typeface="Calibri" panose="020F0502020204030204" pitchFamily="34" charset="0"/>
                  <a:cs typeface="Arial" panose="020B0604020202020204" pitchFamily="34" charset="0"/>
                </a:rPr>
                <a:t>(C) Autumn</a:t>
              </a:r>
              <a:endParaRPr lang="en-IE" sz="1100">
                <a:effectLst/>
                <a:latin typeface="Calibri" panose="020F0502020204030204" pitchFamily="34" charset="0"/>
                <a:ea typeface="Calibri" panose="020F0502020204030204" pitchFamily="34" charset="0"/>
                <a:cs typeface="Arial" panose="020B0604020202020204" pitchFamily="34" charset="0"/>
              </a:endParaRPr>
            </a:p>
          </p:txBody>
        </p:sp>
        <p:sp>
          <p:nvSpPr>
            <p:cNvPr id="19" name="Text Box 146"/>
            <p:cNvSpPr txBox="1"/>
            <p:nvPr/>
          </p:nvSpPr>
          <p:spPr>
            <a:xfrm>
              <a:off x="2781300" y="1838325"/>
              <a:ext cx="990600" cy="2762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IE" sz="1100" b="1">
                  <a:solidFill>
                    <a:srgbClr val="FFFFFF"/>
                  </a:solidFill>
                  <a:effectLst/>
                  <a:latin typeface="Calibri" panose="020F0502020204030204" pitchFamily="34" charset="0"/>
                  <a:ea typeface="Calibri" panose="020F0502020204030204" pitchFamily="34" charset="0"/>
                  <a:cs typeface="Arial" panose="020B0604020202020204" pitchFamily="34" charset="0"/>
                </a:rPr>
                <a:t>(D) Winter</a:t>
              </a:r>
              <a:endParaRPr lang="en-IE" sz="1100">
                <a:effectLst/>
                <a:latin typeface="Calibri" panose="020F0502020204030204" pitchFamily="34" charset="0"/>
                <a:ea typeface="Calibri" panose="020F0502020204030204" pitchFamily="34" charset="0"/>
                <a:cs typeface="Arial" panose="020B0604020202020204" pitchFamily="34" charset="0"/>
              </a:endParaRPr>
            </a:p>
          </p:txBody>
        </p:sp>
        <p:grpSp>
          <p:nvGrpSpPr>
            <p:cNvPr id="20" name="Group 19"/>
            <p:cNvGrpSpPr/>
            <p:nvPr/>
          </p:nvGrpSpPr>
          <p:grpSpPr>
            <a:xfrm>
              <a:off x="2867025" y="3067050"/>
              <a:ext cx="1038225" cy="533399"/>
              <a:chOff x="0" y="0"/>
              <a:chExt cx="1038225" cy="533399"/>
            </a:xfrm>
          </p:grpSpPr>
          <p:sp>
            <p:nvSpPr>
              <p:cNvPr id="21" name="Rectangle 20"/>
              <p:cNvSpPr/>
              <p:nvPr/>
            </p:nvSpPr>
            <p:spPr>
              <a:xfrm>
                <a:off x="0" y="0"/>
                <a:ext cx="1038225"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grpSp>
            <p:nvGrpSpPr>
              <p:cNvPr id="22" name="Group 21"/>
              <p:cNvGrpSpPr/>
              <p:nvPr/>
            </p:nvGrpSpPr>
            <p:grpSpPr>
              <a:xfrm>
                <a:off x="47625" y="9525"/>
                <a:ext cx="962937" cy="523874"/>
                <a:chOff x="58566" y="36386"/>
                <a:chExt cx="1167100" cy="813678"/>
              </a:xfrm>
            </p:grpSpPr>
            <p:sp>
              <p:nvSpPr>
                <p:cNvPr id="23" name="Oval 22"/>
                <p:cNvSpPr/>
                <p:nvPr/>
              </p:nvSpPr>
              <p:spPr>
                <a:xfrm>
                  <a:off x="58566" y="132695"/>
                  <a:ext cx="78539" cy="100647"/>
                </a:xfrm>
                <a:prstGeom prst="ellipse">
                  <a:avLst/>
                </a:prstGeom>
                <a:solidFill>
                  <a:srgbClr val="1F43C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endParaRPr lang="en-IE"/>
                </a:p>
              </p:txBody>
            </p:sp>
            <p:sp>
              <p:nvSpPr>
                <p:cNvPr id="24" name="Oval 23"/>
                <p:cNvSpPr/>
                <p:nvPr/>
              </p:nvSpPr>
              <p:spPr>
                <a:xfrm>
                  <a:off x="58566" y="379452"/>
                  <a:ext cx="78539" cy="100647"/>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endParaRPr lang="en-IE"/>
                </a:p>
              </p:txBody>
            </p:sp>
            <p:sp>
              <p:nvSpPr>
                <p:cNvPr id="25" name="Oval 24"/>
                <p:cNvSpPr/>
                <p:nvPr/>
              </p:nvSpPr>
              <p:spPr>
                <a:xfrm>
                  <a:off x="58566" y="625779"/>
                  <a:ext cx="78539" cy="1006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endParaRPr lang="en-IE"/>
                </a:p>
              </p:txBody>
            </p:sp>
            <p:sp>
              <p:nvSpPr>
                <p:cNvPr id="26" name="Text Box 156"/>
                <p:cNvSpPr txBox="1"/>
                <p:nvPr/>
              </p:nvSpPr>
              <p:spPr>
                <a:xfrm>
                  <a:off x="175121" y="36386"/>
                  <a:ext cx="697285" cy="361546"/>
                </a:xfrm>
                <a:prstGeom prst="rect">
                  <a:avLst/>
                </a:prstGeom>
                <a:noFill/>
                <a:ln w="6350">
                  <a:noFill/>
                </a:ln>
              </p:spPr>
              <p:txBody>
                <a:bodyPr rot="0" spcFirstLastPara="0" vert="horz" wrap="none" lIns="0" tIns="0" rIns="0" bIns="0" numCol="1" spcCol="0" rtlCol="0" fromWordArt="0" anchor="t" anchorCtr="0" forceAA="0" compatLnSpc="1">
                  <a:prstTxWarp prst="textNoShape">
                    <a:avLst/>
                  </a:prstTxWarp>
                  <a:noAutofit/>
                </a:bodyPr>
                <a:lstStyle/>
                <a:p>
                  <a:pPr>
                    <a:lnSpc>
                      <a:spcPct val="107000"/>
                    </a:lnSpc>
                    <a:spcAft>
                      <a:spcPts val="0"/>
                    </a:spcAft>
                  </a:pPr>
                  <a:r>
                    <a:rPr lang="en-IE" sz="1100">
                      <a:solidFill>
                        <a:srgbClr val="000000"/>
                      </a:solidFill>
                      <a:effectLst/>
                      <a:latin typeface="Calibri" panose="020F0502020204030204" pitchFamily="34" charset="0"/>
                      <a:ea typeface="Calibri" panose="020F0502020204030204" pitchFamily="34" charset="0"/>
                      <a:cs typeface="Arial" panose="020B0604020202020204" pitchFamily="34" charset="0"/>
                    </a:rPr>
                    <a:t>= CO</a:t>
                  </a:r>
                  <a:r>
                    <a:rPr lang="en-IE" sz="1100" baseline="-25000">
                      <a:solidFill>
                        <a:srgbClr val="000000"/>
                      </a:solidFill>
                      <a:effectLst/>
                      <a:latin typeface="Calibri" panose="020F0502020204030204" pitchFamily="34" charset="0"/>
                      <a:ea typeface="Calibri" panose="020F0502020204030204" pitchFamily="34" charset="0"/>
                      <a:cs typeface="Arial" panose="020B0604020202020204" pitchFamily="34" charset="0"/>
                    </a:rPr>
                    <a:t>2</a:t>
                  </a:r>
                  <a:r>
                    <a:rPr lang="en-IE" sz="1100">
                      <a:solidFill>
                        <a:srgbClr val="000000"/>
                      </a:solidFill>
                      <a:effectLst/>
                      <a:latin typeface="Calibri" panose="020F0502020204030204" pitchFamily="34" charset="0"/>
                      <a:ea typeface="Calibri" panose="020F0502020204030204" pitchFamily="34" charset="0"/>
                      <a:cs typeface="Arial" panose="020B0604020202020204" pitchFamily="34" charset="0"/>
                    </a:rPr>
                    <a:t> sink</a:t>
                  </a:r>
                  <a:endParaRPr lang="en-IE" sz="1100">
                    <a:effectLst/>
                    <a:latin typeface="Calibri" panose="020F0502020204030204" pitchFamily="34" charset="0"/>
                    <a:ea typeface="Calibri" panose="020F0502020204030204" pitchFamily="34" charset="0"/>
                    <a:cs typeface="Arial" panose="020B0604020202020204" pitchFamily="34" charset="0"/>
                  </a:endParaRPr>
                </a:p>
              </p:txBody>
            </p:sp>
            <p:sp>
              <p:nvSpPr>
                <p:cNvPr id="27" name="Text Box 157"/>
                <p:cNvSpPr txBox="1"/>
                <p:nvPr/>
              </p:nvSpPr>
              <p:spPr>
                <a:xfrm>
                  <a:off x="173314" y="533582"/>
                  <a:ext cx="885074" cy="316482"/>
                </a:xfrm>
                <a:prstGeom prst="rect">
                  <a:avLst/>
                </a:prstGeom>
                <a:noFill/>
                <a:ln w="6350">
                  <a:noFill/>
                </a:ln>
              </p:spPr>
              <p:txBody>
                <a:bodyPr rot="0" spcFirstLastPara="0" vert="horz" wrap="none" lIns="0" tIns="0" rIns="0" bIns="0" numCol="1" spcCol="0" rtlCol="0" fromWordArt="0" anchor="t" anchorCtr="0" forceAA="0" compatLnSpc="1">
                  <a:prstTxWarp prst="textNoShape">
                    <a:avLst/>
                  </a:prstTxWarp>
                  <a:noAutofit/>
                </a:bodyPr>
                <a:lstStyle/>
                <a:p>
                  <a:pPr>
                    <a:lnSpc>
                      <a:spcPct val="107000"/>
                    </a:lnSpc>
                    <a:spcAft>
                      <a:spcPts val="0"/>
                    </a:spcAft>
                  </a:pPr>
                  <a:r>
                    <a:rPr lang="en-IE" sz="1100">
                      <a:solidFill>
                        <a:srgbClr val="000000"/>
                      </a:solidFill>
                      <a:effectLst/>
                      <a:latin typeface="Calibri" panose="020F0502020204030204" pitchFamily="34" charset="0"/>
                      <a:ea typeface="Calibri" panose="020F0502020204030204" pitchFamily="34" charset="0"/>
                      <a:cs typeface="Arial" panose="020B0604020202020204" pitchFamily="34" charset="0"/>
                    </a:rPr>
                    <a:t>= CO</a:t>
                  </a:r>
                  <a:r>
                    <a:rPr lang="en-IE" sz="1100" baseline="-25000">
                      <a:solidFill>
                        <a:srgbClr val="000000"/>
                      </a:solidFill>
                      <a:effectLst/>
                      <a:latin typeface="Calibri" panose="020F0502020204030204" pitchFamily="34" charset="0"/>
                      <a:ea typeface="Calibri" panose="020F0502020204030204" pitchFamily="34" charset="0"/>
                      <a:cs typeface="Arial" panose="020B0604020202020204" pitchFamily="34" charset="0"/>
                    </a:rPr>
                    <a:t>2</a:t>
                  </a:r>
                  <a:r>
                    <a:rPr lang="en-IE" sz="1100">
                      <a:solidFill>
                        <a:srgbClr val="000000"/>
                      </a:solidFill>
                      <a:effectLst/>
                      <a:latin typeface="Calibri" panose="020F0502020204030204" pitchFamily="34" charset="0"/>
                      <a:ea typeface="Calibri" panose="020F0502020204030204" pitchFamily="34" charset="0"/>
                      <a:cs typeface="Arial" panose="020B0604020202020204" pitchFamily="34" charset="0"/>
                    </a:rPr>
                    <a:t> source</a:t>
                  </a:r>
                  <a:endParaRPr lang="en-IE" sz="1100">
                    <a:effectLst/>
                    <a:latin typeface="Calibri" panose="020F0502020204030204" pitchFamily="34" charset="0"/>
                    <a:ea typeface="Calibri" panose="020F0502020204030204" pitchFamily="34" charset="0"/>
                    <a:cs typeface="Arial" panose="020B0604020202020204" pitchFamily="34" charset="0"/>
                  </a:endParaRPr>
                </a:p>
              </p:txBody>
            </p:sp>
            <p:sp>
              <p:nvSpPr>
                <p:cNvPr id="28" name="Text Box 158"/>
                <p:cNvSpPr txBox="1"/>
                <p:nvPr/>
              </p:nvSpPr>
              <p:spPr>
                <a:xfrm>
                  <a:off x="175121" y="276461"/>
                  <a:ext cx="1050545" cy="361546"/>
                </a:xfrm>
                <a:prstGeom prst="rect">
                  <a:avLst/>
                </a:prstGeom>
                <a:noFill/>
                <a:ln w="6350">
                  <a:noFill/>
                </a:ln>
              </p:spPr>
              <p:txBody>
                <a:bodyPr rot="0" spcFirstLastPara="0" vert="horz" wrap="none" lIns="0" tIns="0" rIns="0" bIns="0" numCol="1" spcCol="0" rtlCol="0" fromWordArt="0" anchor="t" anchorCtr="0" forceAA="0" compatLnSpc="1">
                  <a:prstTxWarp prst="textNoShape">
                    <a:avLst/>
                  </a:prstTxWarp>
                  <a:noAutofit/>
                </a:bodyPr>
                <a:lstStyle/>
                <a:p>
                  <a:pPr>
                    <a:lnSpc>
                      <a:spcPct val="107000"/>
                    </a:lnSpc>
                    <a:spcAft>
                      <a:spcPts val="0"/>
                    </a:spcAft>
                  </a:pPr>
                  <a:r>
                    <a:rPr lang="en-IE" sz="1100">
                      <a:solidFill>
                        <a:srgbClr val="000000"/>
                      </a:solidFill>
                      <a:effectLst/>
                      <a:latin typeface="Calibri" panose="020F0502020204030204" pitchFamily="34" charset="0"/>
                      <a:ea typeface="Calibri" panose="020F0502020204030204" pitchFamily="34" charset="0"/>
                      <a:cs typeface="Arial" panose="020B0604020202020204" pitchFamily="34" charset="0"/>
                    </a:rPr>
                    <a:t>= no difference</a:t>
                  </a:r>
                  <a:endParaRPr lang="en-IE" sz="1100">
                    <a:effectLst/>
                    <a:latin typeface="Calibri" panose="020F0502020204030204" pitchFamily="34" charset="0"/>
                    <a:ea typeface="Calibri" panose="020F0502020204030204" pitchFamily="34" charset="0"/>
                    <a:cs typeface="Arial" panose="020B0604020202020204" pitchFamily="34" charset="0"/>
                  </a:endParaRPr>
                </a:p>
              </p:txBody>
            </p:sp>
          </p:grpSp>
        </p:grpSp>
      </p:grpSp>
    </p:spTree>
    <p:extLst>
      <p:ext uri="{BB962C8B-B14F-4D97-AF65-F5344CB8AC3E}">
        <p14:creationId xmlns:p14="http://schemas.microsoft.com/office/powerpoint/2010/main" val="34247447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E315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6a9e451-ca10-4d56-8e3b-a4829ff73af9">
      <Terms xmlns="http://schemas.microsoft.com/office/infopath/2007/PartnerControls"/>
    </lcf76f155ced4ddcb4097134ff3c332f>
    <TaxCatchAll xmlns="3886bda1-e6fa-4fa6-b3d5-217f63bbefb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4F1F1F8A9EB374893614C40333F375C" ma:contentTypeVersion="11" ma:contentTypeDescription="Create a new document." ma:contentTypeScope="" ma:versionID="0f325af21acdaeb72dc7a3c96d59ca87">
  <xsd:schema xmlns:xsd="http://www.w3.org/2001/XMLSchema" xmlns:xs="http://www.w3.org/2001/XMLSchema" xmlns:p="http://schemas.microsoft.com/office/2006/metadata/properties" xmlns:ns2="f6a9e451-ca10-4d56-8e3b-a4829ff73af9" xmlns:ns3="3886bda1-e6fa-4fa6-b3d5-217f63bbefb2" targetNamespace="http://schemas.microsoft.com/office/2006/metadata/properties" ma:root="true" ma:fieldsID="3f46355ab208721bb7d4894550c46375" ns2:_="" ns3:_="">
    <xsd:import namespace="f6a9e451-ca10-4d56-8e3b-a4829ff73af9"/>
    <xsd:import namespace="3886bda1-e6fa-4fa6-b3d5-217f63bbefb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a9e451-ca10-4d56-8e3b-a4829ff73a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f0467ec-7381-47a8-871f-aae410afec66"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86bda1-e6fa-4fa6-b3d5-217f63bbefb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9de375d3-4875-40c9-87fb-f403680ffcde}" ma:internalName="TaxCatchAll" ma:showField="CatchAllData" ma:web="3886bda1-e6fa-4fa6-b3d5-217f63bbef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9A47A1-2FB0-45F6-8B13-617C6FD30F0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3886bda1-e6fa-4fa6-b3d5-217f63bbefb2"/>
    <ds:schemaRef ds:uri="http://purl.org/dc/terms/"/>
    <ds:schemaRef ds:uri="http://schemas.openxmlformats.org/package/2006/metadata/core-properties"/>
    <ds:schemaRef ds:uri="f6a9e451-ca10-4d56-8e3b-a4829ff73af9"/>
    <ds:schemaRef ds:uri="http://www.w3.org/XML/1998/namespace"/>
    <ds:schemaRef ds:uri="http://purl.org/dc/dcmitype/"/>
  </ds:schemaRefs>
</ds:datastoreItem>
</file>

<file path=customXml/itemProps2.xml><?xml version="1.0" encoding="utf-8"?>
<ds:datastoreItem xmlns:ds="http://schemas.openxmlformats.org/officeDocument/2006/customXml" ds:itemID="{90EAD840-CF0A-4195-BE5F-A6E78E073059}">
  <ds:schemaRefs>
    <ds:schemaRef ds:uri="http://schemas.microsoft.com/sharepoint/v3/contenttype/forms"/>
  </ds:schemaRefs>
</ds:datastoreItem>
</file>

<file path=customXml/itemProps3.xml><?xml version="1.0" encoding="utf-8"?>
<ds:datastoreItem xmlns:ds="http://schemas.openxmlformats.org/officeDocument/2006/customXml" ds:itemID="{D97922B1-01F2-4717-80FD-37E68764E3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a9e451-ca10-4d56-8e3b-a4829ff73af9"/>
    <ds:schemaRef ds:uri="3886bda1-e6fa-4fa6-b3d5-217f63bbef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31796</TotalTime>
  <Words>2627</Words>
  <Application>Microsoft Office PowerPoint</Application>
  <PresentationFormat>Widescreen</PresentationFormat>
  <Paragraphs>364</Paragraphs>
  <Slides>27</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Aptos</vt:lpstr>
      <vt:lpstr>Arial</vt:lpstr>
      <vt:lpstr>Calibri</vt:lpstr>
      <vt:lpstr>Corbel Light</vt:lpstr>
      <vt:lpstr>DIN Alternate</vt:lpstr>
      <vt:lpstr>DIN Alternate Bold</vt:lpstr>
      <vt:lpstr>DIN Pro</vt:lpstr>
      <vt:lpstr>DINPro-Light</vt:lpstr>
      <vt:lpstr>Symbol</vt:lpstr>
      <vt:lpstr>Office Theme</vt:lpstr>
      <vt:lpstr>PowerPoint Presentation</vt:lpstr>
      <vt:lpstr>PowerPoint Presentation</vt:lpstr>
      <vt:lpstr>PowerPoint Presentation</vt:lpstr>
      <vt:lpstr>Northern Ireland: Malin Head [Inshore coastal station]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www.marine.ie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MAIN TITLE Insert subtitle here</dc:title>
  <dc:creator>Siobhan Clarke</dc:creator>
  <cp:lastModifiedBy>Teresa Morrissey</cp:lastModifiedBy>
  <cp:revision>102</cp:revision>
  <dcterms:created xsi:type="dcterms:W3CDTF">2024-01-12T11:27:35Z</dcterms:created>
  <dcterms:modified xsi:type="dcterms:W3CDTF">2025-03-19T22:15:03Z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2024-01-12T00:00:00Z</vt:filetime>
  </property>
  <property fmtid="{D5CDD505-2E9C-101B-9397-08002B2CF9AE}" pid="3" name="Creator">
    <vt:lpwstr>Adobe InDesign 18.5 (Macintosh)</vt:lpwstr>
  </property>
  <property fmtid="{D5CDD505-2E9C-101B-9397-08002B2CF9AE}" pid="4" name="LastSaved">
    <vt:filetime>2024-01-12T00:00:00Z</vt:filetime>
  </property>
  <property fmtid="{D5CDD505-2E9C-101B-9397-08002B2CF9AE}" pid="5" name="Producer">
    <vt:lpwstr>Adobe PDF Library 17.0</vt:lpwstr>
  </property>
  <property fmtid="{D5CDD505-2E9C-101B-9397-08002B2CF9AE}" pid="6" name="ContentTypeId">
    <vt:lpwstr>0x01010084F1F1F8A9EB374893614C40333F375C</vt:lpwstr>
  </property>
</Properties>
</file>