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23"/>
  </p:notesMasterIdLst>
  <p:sldIdLst>
    <p:sldId id="267" r:id="rId3"/>
    <p:sldId id="268" r:id="rId4"/>
    <p:sldId id="269" r:id="rId5"/>
    <p:sldId id="3389" r:id="rId6"/>
    <p:sldId id="3390" r:id="rId7"/>
    <p:sldId id="3391" r:id="rId8"/>
    <p:sldId id="3392" r:id="rId9"/>
    <p:sldId id="3393" r:id="rId10"/>
    <p:sldId id="3394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4"/>
      <p:italic r:id="rId25"/>
    </p:embeddedFont>
    <p:embeddedFont>
      <p:font typeface="Helvetica Neue" panose="02000503000000020004" pitchFamily="2" charset="0"/>
      <p:regular r:id="rId26"/>
      <p:bold r:id="rId27"/>
      <p:italic r:id="rId28"/>
      <p:boldItalic r:id="rId29"/>
    </p:embeddedFont>
    <p:embeddedFont>
      <p:font typeface="Helvetica Neue Light" panose="02000403000000020004" pitchFamily="2" charset="0"/>
      <p:regular r:id="rId30"/>
      <p:bold r:id="rId31"/>
      <p:italic r:id="rId32"/>
      <p:boldItalic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Lato Light" panose="020F03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839">
          <p15:clr>
            <a:srgbClr val="747775"/>
          </p15:clr>
        </p15:guide>
        <p15:guide id="2" orient="horz" pos="162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pYZqDZAn/kHCi2/0vSTHA+Hv9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694"/>
  </p:normalViewPr>
  <p:slideViewPr>
    <p:cSldViewPr snapToGrid="0">
      <p:cViewPr varScale="1">
        <p:scale>
          <a:sx n="161" d="100"/>
          <a:sy n="161" d="100"/>
        </p:scale>
        <p:origin x="424" y="200"/>
      </p:cViewPr>
      <p:guideLst>
        <p:guide pos="839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75B664-F04F-4DD1-AA71-2537E9E560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0C86C01-DCD6-4E3E-8C06-47AE17C23308}">
      <dgm:prSet/>
      <dgm:spPr/>
      <dgm:t>
        <a:bodyPr/>
        <a:lstStyle/>
        <a:p>
          <a:r>
            <a:rPr lang="en-IE"/>
            <a:t>Aquatech is a any product or service that enables the sustainable production of seafood.</a:t>
          </a:r>
          <a:endParaRPr lang="en-US"/>
        </a:p>
      </dgm:t>
    </dgm:pt>
    <dgm:pt modelId="{B6F82BB8-6E98-4D6B-88E8-87E1797D47C0}" type="parTrans" cxnId="{12B4C409-EBCD-4FDC-9828-16733B124037}">
      <dgm:prSet/>
      <dgm:spPr/>
      <dgm:t>
        <a:bodyPr/>
        <a:lstStyle/>
        <a:p>
          <a:endParaRPr lang="en-US"/>
        </a:p>
      </dgm:t>
    </dgm:pt>
    <dgm:pt modelId="{FFEBA01E-EEE2-44E4-A8BB-BE3E1110609F}" type="sibTrans" cxnId="{12B4C409-EBCD-4FDC-9828-16733B124037}">
      <dgm:prSet/>
      <dgm:spPr/>
      <dgm:t>
        <a:bodyPr/>
        <a:lstStyle/>
        <a:p>
          <a:endParaRPr lang="en-US"/>
        </a:p>
      </dgm:t>
    </dgm:pt>
    <dgm:pt modelId="{FA0EA84A-3728-49A5-BD12-A13E597A62FD}">
      <dgm:prSet/>
      <dgm:spPr/>
      <dgm:t>
        <a:bodyPr/>
        <a:lstStyle/>
        <a:p>
          <a:r>
            <a:rPr lang="en-IE"/>
            <a:t>Ireland has an ambition to be a global leader in aquatech (Food Vision 2030)</a:t>
          </a:r>
          <a:endParaRPr lang="en-US"/>
        </a:p>
      </dgm:t>
    </dgm:pt>
    <dgm:pt modelId="{6BC8D2CD-45E4-48EB-82CA-111E924AF23A}" type="parTrans" cxnId="{E0AFD701-F110-4C2F-AC0D-A95FDFC68382}">
      <dgm:prSet/>
      <dgm:spPr/>
      <dgm:t>
        <a:bodyPr/>
        <a:lstStyle/>
        <a:p>
          <a:endParaRPr lang="en-US"/>
        </a:p>
      </dgm:t>
    </dgm:pt>
    <dgm:pt modelId="{A6179512-C2E7-4176-98E3-FD6A455B975A}" type="sibTrans" cxnId="{E0AFD701-F110-4C2F-AC0D-A95FDFC68382}">
      <dgm:prSet/>
      <dgm:spPr/>
      <dgm:t>
        <a:bodyPr/>
        <a:lstStyle/>
        <a:p>
          <a:endParaRPr lang="en-US"/>
        </a:p>
      </dgm:t>
    </dgm:pt>
    <dgm:pt modelId="{1FAB8F56-D82A-42F3-B172-A55FFEC4AC27}" type="pres">
      <dgm:prSet presAssocID="{3475B664-F04F-4DD1-AA71-2537E9E560B7}" presName="linear" presStyleCnt="0">
        <dgm:presLayoutVars>
          <dgm:animLvl val="lvl"/>
          <dgm:resizeHandles val="exact"/>
        </dgm:presLayoutVars>
      </dgm:prSet>
      <dgm:spPr/>
    </dgm:pt>
    <dgm:pt modelId="{1CA80B95-8A80-4003-AF81-C06EBD8150EB}" type="pres">
      <dgm:prSet presAssocID="{00C86C01-DCD6-4E3E-8C06-47AE17C233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8BAD4A7-45B9-493E-985A-CA8F1800D11E}" type="pres">
      <dgm:prSet presAssocID="{FFEBA01E-EEE2-44E4-A8BB-BE3E1110609F}" presName="spacer" presStyleCnt="0"/>
      <dgm:spPr/>
    </dgm:pt>
    <dgm:pt modelId="{DD6A7AA2-5054-4D58-B2CC-9D96208FB85F}" type="pres">
      <dgm:prSet presAssocID="{FA0EA84A-3728-49A5-BD12-A13E597A62F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0AFD701-F110-4C2F-AC0D-A95FDFC68382}" srcId="{3475B664-F04F-4DD1-AA71-2537E9E560B7}" destId="{FA0EA84A-3728-49A5-BD12-A13E597A62FD}" srcOrd="1" destOrd="0" parTransId="{6BC8D2CD-45E4-48EB-82CA-111E924AF23A}" sibTransId="{A6179512-C2E7-4176-98E3-FD6A455B975A}"/>
    <dgm:cxn modelId="{12B4C409-EBCD-4FDC-9828-16733B124037}" srcId="{3475B664-F04F-4DD1-AA71-2537E9E560B7}" destId="{00C86C01-DCD6-4E3E-8C06-47AE17C23308}" srcOrd="0" destOrd="0" parTransId="{B6F82BB8-6E98-4D6B-88E8-87E1797D47C0}" sibTransId="{FFEBA01E-EEE2-44E4-A8BB-BE3E1110609F}"/>
    <dgm:cxn modelId="{0F9BA866-1CEA-4AA4-B276-3A7FA2F00070}" type="presOf" srcId="{FA0EA84A-3728-49A5-BD12-A13E597A62FD}" destId="{DD6A7AA2-5054-4D58-B2CC-9D96208FB85F}" srcOrd="0" destOrd="0" presId="urn:microsoft.com/office/officeart/2005/8/layout/vList2"/>
    <dgm:cxn modelId="{AA0ADCAA-4DCF-423C-A461-E897F3FDD836}" type="presOf" srcId="{3475B664-F04F-4DD1-AA71-2537E9E560B7}" destId="{1FAB8F56-D82A-42F3-B172-A55FFEC4AC27}" srcOrd="0" destOrd="0" presId="urn:microsoft.com/office/officeart/2005/8/layout/vList2"/>
    <dgm:cxn modelId="{5F6330EA-36D5-43CD-9F97-864A7D7125A0}" type="presOf" srcId="{00C86C01-DCD6-4E3E-8C06-47AE17C23308}" destId="{1CA80B95-8A80-4003-AF81-C06EBD8150EB}" srcOrd="0" destOrd="0" presId="urn:microsoft.com/office/officeart/2005/8/layout/vList2"/>
    <dgm:cxn modelId="{B4FAB4E9-8EF8-482C-8143-8CADBE8019F9}" type="presParOf" srcId="{1FAB8F56-D82A-42F3-B172-A55FFEC4AC27}" destId="{1CA80B95-8A80-4003-AF81-C06EBD8150EB}" srcOrd="0" destOrd="0" presId="urn:microsoft.com/office/officeart/2005/8/layout/vList2"/>
    <dgm:cxn modelId="{84B47AC7-A8CF-450E-9546-4AA7D7D51DDC}" type="presParOf" srcId="{1FAB8F56-D82A-42F3-B172-A55FFEC4AC27}" destId="{08BAD4A7-45B9-493E-985A-CA8F1800D11E}" srcOrd="1" destOrd="0" presId="urn:microsoft.com/office/officeart/2005/8/layout/vList2"/>
    <dgm:cxn modelId="{90BB93C9-3D93-4DC7-B18C-DE4B9029750F}" type="presParOf" srcId="{1FAB8F56-D82A-42F3-B172-A55FFEC4AC27}" destId="{DD6A7AA2-5054-4D58-B2CC-9D96208FB85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567CB3-2FBB-457E-BA83-46C4B88E93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6BDE3D0-601A-4D1D-8831-DA21AFC50608}">
      <dgm:prSet/>
      <dgm:spPr/>
      <dgm:t>
        <a:bodyPr/>
        <a:lstStyle/>
        <a:p>
          <a:r>
            <a:rPr lang="en-IE"/>
            <a:t>AuraAqua Product</a:t>
          </a:r>
          <a:endParaRPr lang="en-US"/>
        </a:p>
      </dgm:t>
    </dgm:pt>
    <dgm:pt modelId="{A984118C-832B-431F-96EB-BD1D53F8CB90}" type="parTrans" cxnId="{4C2CB8D8-A3B2-4518-8D68-0E331CFC388B}">
      <dgm:prSet/>
      <dgm:spPr/>
      <dgm:t>
        <a:bodyPr/>
        <a:lstStyle/>
        <a:p>
          <a:endParaRPr lang="en-US"/>
        </a:p>
      </dgm:t>
    </dgm:pt>
    <dgm:pt modelId="{0D79A7E4-427D-4DA3-A6D4-0F05FA870C43}" type="sibTrans" cxnId="{4C2CB8D8-A3B2-4518-8D68-0E331CFC388B}">
      <dgm:prSet/>
      <dgm:spPr/>
      <dgm:t>
        <a:bodyPr/>
        <a:lstStyle/>
        <a:p>
          <a:endParaRPr lang="en-US"/>
        </a:p>
      </dgm:t>
    </dgm:pt>
    <dgm:pt modelId="{F52231CD-EC72-46DB-966A-F49CC1D37463}">
      <dgm:prSet/>
      <dgm:spPr/>
      <dgm:t>
        <a:bodyPr/>
        <a:lstStyle/>
        <a:p>
          <a:r>
            <a:rPr lang="en-IE" dirty="0"/>
            <a:t>Natural Functional ingredient to support Fish Health and performance</a:t>
          </a:r>
          <a:endParaRPr lang="en-US" dirty="0"/>
        </a:p>
      </dgm:t>
    </dgm:pt>
    <dgm:pt modelId="{944A855A-89E8-4DC2-873F-FBFD8DA25085}" type="parTrans" cxnId="{4177B877-721B-4CF8-9820-F3C192E2EFD5}">
      <dgm:prSet/>
      <dgm:spPr/>
      <dgm:t>
        <a:bodyPr/>
        <a:lstStyle/>
        <a:p>
          <a:endParaRPr lang="en-US"/>
        </a:p>
      </dgm:t>
    </dgm:pt>
    <dgm:pt modelId="{606E83FB-AA10-48E3-9A85-2E5994E25377}" type="sibTrans" cxnId="{4177B877-721B-4CF8-9820-F3C192E2EFD5}">
      <dgm:prSet/>
      <dgm:spPr/>
      <dgm:t>
        <a:bodyPr/>
        <a:lstStyle/>
        <a:p>
          <a:endParaRPr lang="en-US"/>
        </a:p>
      </dgm:t>
    </dgm:pt>
    <dgm:pt modelId="{BE5E798D-F0E7-41BA-B080-FD39C71FFB8C}">
      <dgm:prSet/>
      <dgm:spPr/>
      <dgm:t>
        <a:bodyPr/>
        <a:lstStyle/>
        <a:p>
          <a:r>
            <a:rPr lang="en-IE"/>
            <a:t>Promising results on Piscirickettsia </a:t>
          </a:r>
          <a:endParaRPr lang="en-US"/>
        </a:p>
      </dgm:t>
    </dgm:pt>
    <dgm:pt modelId="{68443CF8-42F7-45B1-869F-F759553B19C0}" type="parTrans" cxnId="{54B138F9-E374-4791-AB4F-86D1275C500C}">
      <dgm:prSet/>
      <dgm:spPr/>
      <dgm:t>
        <a:bodyPr/>
        <a:lstStyle/>
        <a:p>
          <a:endParaRPr lang="en-US"/>
        </a:p>
      </dgm:t>
    </dgm:pt>
    <dgm:pt modelId="{D7C00184-6FF6-4B6C-9DD6-838C37AFA562}" type="sibTrans" cxnId="{54B138F9-E374-4791-AB4F-86D1275C500C}">
      <dgm:prSet/>
      <dgm:spPr/>
      <dgm:t>
        <a:bodyPr/>
        <a:lstStyle/>
        <a:p>
          <a:endParaRPr lang="en-US"/>
        </a:p>
      </dgm:t>
    </dgm:pt>
    <dgm:pt modelId="{BA2209C0-6D7B-4FF1-ABA5-A4A0C376BA58}">
      <dgm:prSet/>
      <dgm:spPr/>
      <dgm:t>
        <a:bodyPr/>
        <a:lstStyle/>
        <a:p>
          <a:r>
            <a:rPr lang="en-IE"/>
            <a:t>Trials commencing this year</a:t>
          </a:r>
          <a:endParaRPr lang="en-US"/>
        </a:p>
      </dgm:t>
    </dgm:pt>
    <dgm:pt modelId="{45298D1E-875E-4391-B200-AD86884C39C1}" type="parTrans" cxnId="{A0247AB5-0A2E-41A8-9A50-1DACBDA1377F}">
      <dgm:prSet/>
      <dgm:spPr/>
      <dgm:t>
        <a:bodyPr/>
        <a:lstStyle/>
        <a:p>
          <a:endParaRPr lang="en-US"/>
        </a:p>
      </dgm:t>
    </dgm:pt>
    <dgm:pt modelId="{B5CA3FDD-7EC5-4115-A559-CF6D73E5E166}" type="sibTrans" cxnId="{A0247AB5-0A2E-41A8-9A50-1DACBDA1377F}">
      <dgm:prSet/>
      <dgm:spPr/>
      <dgm:t>
        <a:bodyPr/>
        <a:lstStyle/>
        <a:p>
          <a:endParaRPr lang="en-US"/>
        </a:p>
      </dgm:t>
    </dgm:pt>
    <dgm:pt modelId="{B0313BEC-F292-409B-ABDD-4C52556AE183}" type="pres">
      <dgm:prSet presAssocID="{5A567CB3-2FBB-457E-BA83-46C4B88E93ED}" presName="linear" presStyleCnt="0">
        <dgm:presLayoutVars>
          <dgm:animLvl val="lvl"/>
          <dgm:resizeHandles val="exact"/>
        </dgm:presLayoutVars>
      </dgm:prSet>
      <dgm:spPr/>
    </dgm:pt>
    <dgm:pt modelId="{620680AF-3D8F-4A29-841B-B9523A4C4741}" type="pres">
      <dgm:prSet presAssocID="{66BDE3D0-601A-4D1D-8831-DA21AFC5060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A518C6D-159F-4287-80B2-15E3E84DC8DF}" type="pres">
      <dgm:prSet presAssocID="{0D79A7E4-427D-4DA3-A6D4-0F05FA870C43}" presName="spacer" presStyleCnt="0"/>
      <dgm:spPr/>
    </dgm:pt>
    <dgm:pt modelId="{703D0FDD-D764-42EB-89FC-956DCC1B7408}" type="pres">
      <dgm:prSet presAssocID="{F52231CD-EC72-46DB-966A-F49CC1D374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B6A049E-C311-40B4-9A3C-A1CE12B05DE3}" type="pres">
      <dgm:prSet presAssocID="{606E83FB-AA10-48E3-9A85-2E5994E25377}" presName="spacer" presStyleCnt="0"/>
      <dgm:spPr/>
    </dgm:pt>
    <dgm:pt modelId="{65422845-B88E-4B37-BB09-90D1ED7D1FCF}" type="pres">
      <dgm:prSet presAssocID="{BE5E798D-F0E7-41BA-B080-FD39C71FFB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623602A-EAFC-4602-A9E9-86C6DD09752E}" type="pres">
      <dgm:prSet presAssocID="{D7C00184-6FF6-4B6C-9DD6-838C37AFA562}" presName="spacer" presStyleCnt="0"/>
      <dgm:spPr/>
    </dgm:pt>
    <dgm:pt modelId="{BD8E33B0-DA4F-485D-8C0D-F6B5BB4FB9E6}" type="pres">
      <dgm:prSet presAssocID="{BA2209C0-6D7B-4FF1-ABA5-A4A0C376BA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8743D1D-3EB9-4344-AA02-316C8DDC9D6F}" type="presOf" srcId="{BA2209C0-6D7B-4FF1-ABA5-A4A0C376BA58}" destId="{BD8E33B0-DA4F-485D-8C0D-F6B5BB4FB9E6}" srcOrd="0" destOrd="0" presId="urn:microsoft.com/office/officeart/2005/8/layout/vList2"/>
    <dgm:cxn modelId="{8C5E3829-D80D-4E9C-9A4C-EAA97B7506FA}" type="presOf" srcId="{5A567CB3-2FBB-457E-BA83-46C4B88E93ED}" destId="{B0313BEC-F292-409B-ABDD-4C52556AE183}" srcOrd="0" destOrd="0" presId="urn:microsoft.com/office/officeart/2005/8/layout/vList2"/>
    <dgm:cxn modelId="{D60F9968-8BBB-4A3E-9125-CF68E3F32B33}" type="presOf" srcId="{BE5E798D-F0E7-41BA-B080-FD39C71FFB8C}" destId="{65422845-B88E-4B37-BB09-90D1ED7D1FCF}" srcOrd="0" destOrd="0" presId="urn:microsoft.com/office/officeart/2005/8/layout/vList2"/>
    <dgm:cxn modelId="{4177B877-721B-4CF8-9820-F3C192E2EFD5}" srcId="{5A567CB3-2FBB-457E-BA83-46C4B88E93ED}" destId="{F52231CD-EC72-46DB-966A-F49CC1D37463}" srcOrd="1" destOrd="0" parTransId="{944A855A-89E8-4DC2-873F-FBFD8DA25085}" sibTransId="{606E83FB-AA10-48E3-9A85-2E5994E25377}"/>
    <dgm:cxn modelId="{68FF839F-DEF1-4F90-ACEA-272679A2F545}" type="presOf" srcId="{66BDE3D0-601A-4D1D-8831-DA21AFC50608}" destId="{620680AF-3D8F-4A29-841B-B9523A4C4741}" srcOrd="0" destOrd="0" presId="urn:microsoft.com/office/officeart/2005/8/layout/vList2"/>
    <dgm:cxn modelId="{A0247AB5-0A2E-41A8-9A50-1DACBDA1377F}" srcId="{5A567CB3-2FBB-457E-BA83-46C4B88E93ED}" destId="{BA2209C0-6D7B-4FF1-ABA5-A4A0C376BA58}" srcOrd="3" destOrd="0" parTransId="{45298D1E-875E-4391-B200-AD86884C39C1}" sibTransId="{B5CA3FDD-7EC5-4115-A559-CF6D73E5E166}"/>
    <dgm:cxn modelId="{4C2CB8D8-A3B2-4518-8D68-0E331CFC388B}" srcId="{5A567CB3-2FBB-457E-BA83-46C4B88E93ED}" destId="{66BDE3D0-601A-4D1D-8831-DA21AFC50608}" srcOrd="0" destOrd="0" parTransId="{A984118C-832B-431F-96EB-BD1D53F8CB90}" sibTransId="{0D79A7E4-427D-4DA3-A6D4-0F05FA870C43}"/>
    <dgm:cxn modelId="{54B138F9-E374-4791-AB4F-86D1275C500C}" srcId="{5A567CB3-2FBB-457E-BA83-46C4B88E93ED}" destId="{BE5E798D-F0E7-41BA-B080-FD39C71FFB8C}" srcOrd="2" destOrd="0" parTransId="{68443CF8-42F7-45B1-869F-F759553B19C0}" sibTransId="{D7C00184-6FF6-4B6C-9DD6-838C37AFA562}"/>
    <dgm:cxn modelId="{13A556FF-D323-4C76-8E96-6D4D3076EE19}" type="presOf" srcId="{F52231CD-EC72-46DB-966A-F49CC1D37463}" destId="{703D0FDD-D764-42EB-89FC-956DCC1B7408}" srcOrd="0" destOrd="0" presId="urn:microsoft.com/office/officeart/2005/8/layout/vList2"/>
    <dgm:cxn modelId="{64212903-AE8F-4E5F-B6CF-65543DB8F232}" type="presParOf" srcId="{B0313BEC-F292-409B-ABDD-4C52556AE183}" destId="{620680AF-3D8F-4A29-841B-B9523A4C4741}" srcOrd="0" destOrd="0" presId="urn:microsoft.com/office/officeart/2005/8/layout/vList2"/>
    <dgm:cxn modelId="{AFEF6A21-A2C6-434D-933E-F20FAEEE4DDC}" type="presParOf" srcId="{B0313BEC-F292-409B-ABDD-4C52556AE183}" destId="{6A518C6D-159F-4287-80B2-15E3E84DC8DF}" srcOrd="1" destOrd="0" presId="urn:microsoft.com/office/officeart/2005/8/layout/vList2"/>
    <dgm:cxn modelId="{4F37C5F8-54E5-4E4A-A02A-A76E6AA226D0}" type="presParOf" srcId="{B0313BEC-F292-409B-ABDD-4C52556AE183}" destId="{703D0FDD-D764-42EB-89FC-956DCC1B7408}" srcOrd="2" destOrd="0" presId="urn:microsoft.com/office/officeart/2005/8/layout/vList2"/>
    <dgm:cxn modelId="{6ED825D8-482C-48A4-BA16-001A1FF5F402}" type="presParOf" srcId="{B0313BEC-F292-409B-ABDD-4C52556AE183}" destId="{BB6A049E-C311-40B4-9A3C-A1CE12B05DE3}" srcOrd="3" destOrd="0" presId="urn:microsoft.com/office/officeart/2005/8/layout/vList2"/>
    <dgm:cxn modelId="{A308045C-153A-41E6-9895-B7AF45912C98}" type="presParOf" srcId="{B0313BEC-F292-409B-ABDD-4C52556AE183}" destId="{65422845-B88E-4B37-BB09-90D1ED7D1FCF}" srcOrd="4" destOrd="0" presId="urn:microsoft.com/office/officeart/2005/8/layout/vList2"/>
    <dgm:cxn modelId="{23310684-D0F3-4A34-8C53-76BD1F35E063}" type="presParOf" srcId="{B0313BEC-F292-409B-ABDD-4C52556AE183}" destId="{D623602A-EAFC-4602-A9E9-86C6DD09752E}" srcOrd="5" destOrd="0" presId="urn:microsoft.com/office/officeart/2005/8/layout/vList2"/>
    <dgm:cxn modelId="{04C073D9-1598-4C71-812B-AB12435CB31F}" type="presParOf" srcId="{B0313BEC-F292-409B-ABDD-4C52556AE183}" destId="{BD8E33B0-DA4F-485D-8C0D-F6B5BB4FB9E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567CB3-2FBB-457E-BA83-46C4B88E93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EACF0-E971-4FA3-AF84-ED40ACA36991}">
      <dgm:prSet/>
      <dgm:spPr/>
      <dgm:t>
        <a:bodyPr/>
        <a:lstStyle/>
        <a:p>
          <a:r>
            <a:rPr lang="en-IE"/>
            <a:t>Submersible long line technology</a:t>
          </a:r>
          <a:endParaRPr lang="en-IE" dirty="0"/>
        </a:p>
      </dgm:t>
    </dgm:pt>
    <dgm:pt modelId="{C13D5B89-A366-4048-8319-D761CD8DCD57}" type="parTrans" cxnId="{432B8E36-BDBA-4D52-8A2D-EC8830D5F292}">
      <dgm:prSet/>
      <dgm:spPr/>
      <dgm:t>
        <a:bodyPr/>
        <a:lstStyle/>
        <a:p>
          <a:endParaRPr lang="en-IE"/>
        </a:p>
      </dgm:t>
    </dgm:pt>
    <dgm:pt modelId="{973BCF1D-CF34-450F-946C-6CAAD2C8E504}" type="sibTrans" cxnId="{432B8E36-BDBA-4D52-8A2D-EC8830D5F292}">
      <dgm:prSet/>
      <dgm:spPr/>
      <dgm:t>
        <a:bodyPr/>
        <a:lstStyle/>
        <a:p>
          <a:endParaRPr lang="en-IE"/>
        </a:p>
      </dgm:t>
    </dgm:pt>
    <dgm:pt modelId="{CD175E16-E56A-41D9-BA1E-9A239B53712D}">
      <dgm:prSet/>
      <dgm:spPr/>
      <dgm:t>
        <a:bodyPr/>
        <a:lstStyle/>
        <a:p>
          <a:r>
            <a:rPr lang="en-IE"/>
            <a:t>Trial line deployed in Connemara and Bantry</a:t>
          </a:r>
          <a:endParaRPr lang="en-IE" dirty="0"/>
        </a:p>
      </dgm:t>
    </dgm:pt>
    <dgm:pt modelId="{B53580F2-9496-4D2D-8D3F-C699F490DB17}" type="parTrans" cxnId="{F4A04FEB-CB48-4565-A7A5-EE2E58DF1D31}">
      <dgm:prSet/>
      <dgm:spPr/>
      <dgm:t>
        <a:bodyPr/>
        <a:lstStyle/>
        <a:p>
          <a:endParaRPr lang="en-IE"/>
        </a:p>
      </dgm:t>
    </dgm:pt>
    <dgm:pt modelId="{29A71443-D8CD-47E9-B4D7-DC49E3272E76}" type="sibTrans" cxnId="{F4A04FEB-CB48-4565-A7A5-EE2E58DF1D31}">
      <dgm:prSet/>
      <dgm:spPr/>
      <dgm:t>
        <a:bodyPr/>
        <a:lstStyle/>
        <a:p>
          <a:endParaRPr lang="en-IE"/>
        </a:p>
      </dgm:t>
    </dgm:pt>
    <dgm:pt modelId="{8B90DC29-49FF-4F2E-8BAC-32311E21217C}">
      <dgm:prSet/>
      <dgm:spPr/>
      <dgm:t>
        <a:bodyPr/>
        <a:lstStyle/>
        <a:p>
          <a:r>
            <a:rPr lang="en-US"/>
            <a:t>robust and simple flotation technology for longlines and that can attenuate wave loads, while offering buoyancy control to compensate for biomass growth</a:t>
          </a:r>
          <a:endParaRPr lang="en-IE" dirty="0"/>
        </a:p>
      </dgm:t>
    </dgm:pt>
    <dgm:pt modelId="{B912604A-3756-4520-9F9A-051B78CBF4DB}" type="parTrans" cxnId="{8DA6053B-0DD4-44ED-A591-B7248E1244BD}">
      <dgm:prSet/>
      <dgm:spPr/>
      <dgm:t>
        <a:bodyPr/>
        <a:lstStyle/>
        <a:p>
          <a:endParaRPr lang="en-IE"/>
        </a:p>
      </dgm:t>
    </dgm:pt>
    <dgm:pt modelId="{353CCC2F-084F-4A05-ADA3-AAA2CF20CC9C}" type="sibTrans" cxnId="{8DA6053B-0DD4-44ED-A591-B7248E1244BD}">
      <dgm:prSet/>
      <dgm:spPr/>
      <dgm:t>
        <a:bodyPr/>
        <a:lstStyle/>
        <a:p>
          <a:endParaRPr lang="en-IE"/>
        </a:p>
      </dgm:t>
    </dgm:pt>
    <dgm:pt modelId="{B0313BEC-F292-409B-ABDD-4C52556AE183}" type="pres">
      <dgm:prSet presAssocID="{5A567CB3-2FBB-457E-BA83-46C4B88E93ED}" presName="linear" presStyleCnt="0">
        <dgm:presLayoutVars>
          <dgm:animLvl val="lvl"/>
          <dgm:resizeHandles val="exact"/>
        </dgm:presLayoutVars>
      </dgm:prSet>
      <dgm:spPr/>
    </dgm:pt>
    <dgm:pt modelId="{806021DF-7558-42A4-904B-92598CB55952}" type="pres">
      <dgm:prSet presAssocID="{022EACF0-E971-4FA3-AF84-ED40ACA369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56EFCA9-B49E-4099-A0F9-512146218611}" type="pres">
      <dgm:prSet presAssocID="{973BCF1D-CF34-450F-946C-6CAAD2C8E504}" presName="spacer" presStyleCnt="0"/>
      <dgm:spPr/>
    </dgm:pt>
    <dgm:pt modelId="{355C8F0B-0B46-4A50-88E1-8CE2F8E5E67F}" type="pres">
      <dgm:prSet presAssocID="{CD175E16-E56A-41D9-BA1E-9A239B5371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A63EC-70E6-4432-96B5-A9F77F9DFA84}" type="pres">
      <dgm:prSet presAssocID="{29A71443-D8CD-47E9-B4D7-DC49E3272E76}" presName="spacer" presStyleCnt="0"/>
      <dgm:spPr/>
    </dgm:pt>
    <dgm:pt modelId="{D7A78DB0-E215-4678-AE17-15B2ABA1DC5C}" type="pres">
      <dgm:prSet presAssocID="{8B90DC29-49FF-4F2E-8BAC-32311E21217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C5E3829-D80D-4E9C-9A4C-EAA97B7506FA}" type="presOf" srcId="{5A567CB3-2FBB-457E-BA83-46C4B88E93ED}" destId="{B0313BEC-F292-409B-ABDD-4C52556AE183}" srcOrd="0" destOrd="0" presId="urn:microsoft.com/office/officeart/2005/8/layout/vList2"/>
    <dgm:cxn modelId="{432B8E36-BDBA-4D52-8A2D-EC8830D5F292}" srcId="{5A567CB3-2FBB-457E-BA83-46C4B88E93ED}" destId="{022EACF0-E971-4FA3-AF84-ED40ACA36991}" srcOrd="0" destOrd="0" parTransId="{C13D5B89-A366-4048-8319-D761CD8DCD57}" sibTransId="{973BCF1D-CF34-450F-946C-6CAAD2C8E504}"/>
    <dgm:cxn modelId="{8DA6053B-0DD4-44ED-A591-B7248E1244BD}" srcId="{5A567CB3-2FBB-457E-BA83-46C4B88E93ED}" destId="{8B90DC29-49FF-4F2E-8BAC-32311E21217C}" srcOrd="2" destOrd="0" parTransId="{B912604A-3756-4520-9F9A-051B78CBF4DB}" sibTransId="{353CCC2F-084F-4A05-ADA3-AAA2CF20CC9C}"/>
    <dgm:cxn modelId="{19F81A50-2D85-4B14-927D-DF4A3050D1FC}" type="presOf" srcId="{CD175E16-E56A-41D9-BA1E-9A239B53712D}" destId="{355C8F0B-0B46-4A50-88E1-8CE2F8E5E67F}" srcOrd="0" destOrd="0" presId="urn:microsoft.com/office/officeart/2005/8/layout/vList2"/>
    <dgm:cxn modelId="{E1C38867-B1F2-49E7-A4AC-17EFBE24F56B}" type="presOf" srcId="{8B90DC29-49FF-4F2E-8BAC-32311E21217C}" destId="{D7A78DB0-E215-4678-AE17-15B2ABA1DC5C}" srcOrd="0" destOrd="0" presId="urn:microsoft.com/office/officeart/2005/8/layout/vList2"/>
    <dgm:cxn modelId="{9425ED95-989C-4E62-B6EA-0A86DB2DFE8E}" type="presOf" srcId="{022EACF0-E971-4FA3-AF84-ED40ACA36991}" destId="{806021DF-7558-42A4-904B-92598CB55952}" srcOrd="0" destOrd="0" presId="urn:microsoft.com/office/officeart/2005/8/layout/vList2"/>
    <dgm:cxn modelId="{F4A04FEB-CB48-4565-A7A5-EE2E58DF1D31}" srcId="{5A567CB3-2FBB-457E-BA83-46C4B88E93ED}" destId="{CD175E16-E56A-41D9-BA1E-9A239B53712D}" srcOrd="1" destOrd="0" parTransId="{B53580F2-9496-4D2D-8D3F-C699F490DB17}" sibTransId="{29A71443-D8CD-47E9-B4D7-DC49E3272E76}"/>
    <dgm:cxn modelId="{C1EA6EBF-6095-4C44-A87D-C295B17CF77F}" type="presParOf" srcId="{B0313BEC-F292-409B-ABDD-4C52556AE183}" destId="{806021DF-7558-42A4-904B-92598CB55952}" srcOrd="0" destOrd="0" presId="urn:microsoft.com/office/officeart/2005/8/layout/vList2"/>
    <dgm:cxn modelId="{DF2F5822-9F5B-4729-83F6-4C05333C245A}" type="presParOf" srcId="{B0313BEC-F292-409B-ABDD-4C52556AE183}" destId="{656EFCA9-B49E-4099-A0F9-512146218611}" srcOrd="1" destOrd="0" presId="urn:microsoft.com/office/officeart/2005/8/layout/vList2"/>
    <dgm:cxn modelId="{B22E957B-0407-47A8-B842-9E53213AD38E}" type="presParOf" srcId="{B0313BEC-F292-409B-ABDD-4C52556AE183}" destId="{355C8F0B-0B46-4A50-88E1-8CE2F8E5E67F}" srcOrd="2" destOrd="0" presId="urn:microsoft.com/office/officeart/2005/8/layout/vList2"/>
    <dgm:cxn modelId="{2D9D87FD-B229-49F1-A262-925039D7B38B}" type="presParOf" srcId="{B0313BEC-F292-409B-ABDD-4C52556AE183}" destId="{A40A63EC-70E6-4432-96B5-A9F77F9DFA84}" srcOrd="3" destOrd="0" presId="urn:microsoft.com/office/officeart/2005/8/layout/vList2"/>
    <dgm:cxn modelId="{E9B88A57-F79D-4754-BAAA-3D2462E40092}" type="presParOf" srcId="{B0313BEC-F292-409B-ABDD-4C52556AE183}" destId="{D7A78DB0-E215-4678-AE17-15B2ABA1DC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567CB3-2FBB-457E-BA83-46C4B88E93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EACF0-E971-4FA3-AF84-ED40ACA36991}">
      <dgm:prSet/>
      <dgm:spPr/>
      <dgm:t>
        <a:bodyPr/>
        <a:lstStyle/>
        <a:p>
          <a:r>
            <a:rPr lang="en-IE" dirty="0"/>
            <a:t>Technology targeting Health and safety in vessels at sea</a:t>
          </a:r>
        </a:p>
      </dgm:t>
    </dgm:pt>
    <dgm:pt modelId="{C13D5B89-A366-4048-8319-D761CD8DCD57}" type="parTrans" cxnId="{432B8E36-BDBA-4D52-8A2D-EC8830D5F292}">
      <dgm:prSet/>
      <dgm:spPr/>
      <dgm:t>
        <a:bodyPr/>
        <a:lstStyle/>
        <a:p>
          <a:endParaRPr lang="en-IE"/>
        </a:p>
      </dgm:t>
    </dgm:pt>
    <dgm:pt modelId="{973BCF1D-CF34-450F-946C-6CAAD2C8E504}" type="sibTrans" cxnId="{432B8E36-BDBA-4D52-8A2D-EC8830D5F292}">
      <dgm:prSet/>
      <dgm:spPr/>
      <dgm:t>
        <a:bodyPr/>
        <a:lstStyle/>
        <a:p>
          <a:endParaRPr lang="en-IE"/>
        </a:p>
      </dgm:t>
    </dgm:pt>
    <dgm:pt modelId="{CD175E16-E56A-41D9-BA1E-9A239B53712D}">
      <dgm:prSet/>
      <dgm:spPr/>
      <dgm:t>
        <a:bodyPr/>
        <a:lstStyle/>
        <a:p>
          <a:r>
            <a:rPr lang="en-US" b="0" i="0" dirty="0"/>
            <a:t>The biggest safety issue in fish farming involves the transfer of crew from vessels (feed vessels, support vessels, visitor craft </a:t>
          </a:r>
          <a:endParaRPr lang="en-IE" dirty="0"/>
        </a:p>
      </dgm:t>
    </dgm:pt>
    <dgm:pt modelId="{B53580F2-9496-4D2D-8D3F-C699F490DB17}" type="parTrans" cxnId="{F4A04FEB-CB48-4565-A7A5-EE2E58DF1D31}">
      <dgm:prSet/>
      <dgm:spPr/>
      <dgm:t>
        <a:bodyPr/>
        <a:lstStyle/>
        <a:p>
          <a:endParaRPr lang="en-IE"/>
        </a:p>
      </dgm:t>
    </dgm:pt>
    <dgm:pt modelId="{29A71443-D8CD-47E9-B4D7-DC49E3272E76}" type="sibTrans" cxnId="{F4A04FEB-CB48-4565-A7A5-EE2E58DF1D31}">
      <dgm:prSet/>
      <dgm:spPr/>
      <dgm:t>
        <a:bodyPr/>
        <a:lstStyle/>
        <a:p>
          <a:endParaRPr lang="en-IE"/>
        </a:p>
      </dgm:t>
    </dgm:pt>
    <dgm:pt modelId="{8B90DC29-49FF-4F2E-8BAC-32311E21217C}">
      <dgm:prSet/>
      <dgm:spPr/>
      <dgm:t>
        <a:bodyPr/>
        <a:lstStyle/>
        <a:p>
          <a:r>
            <a:rPr lang="en-US" dirty="0"/>
            <a:t>Remotely deployed gangway</a:t>
          </a:r>
          <a:endParaRPr lang="en-IE" dirty="0"/>
        </a:p>
      </dgm:t>
    </dgm:pt>
    <dgm:pt modelId="{B912604A-3756-4520-9F9A-051B78CBF4DB}" type="parTrans" cxnId="{8DA6053B-0DD4-44ED-A591-B7248E1244BD}">
      <dgm:prSet/>
      <dgm:spPr/>
      <dgm:t>
        <a:bodyPr/>
        <a:lstStyle/>
        <a:p>
          <a:endParaRPr lang="en-IE"/>
        </a:p>
      </dgm:t>
    </dgm:pt>
    <dgm:pt modelId="{353CCC2F-084F-4A05-ADA3-AAA2CF20CC9C}" type="sibTrans" cxnId="{8DA6053B-0DD4-44ED-A591-B7248E1244BD}">
      <dgm:prSet/>
      <dgm:spPr/>
      <dgm:t>
        <a:bodyPr/>
        <a:lstStyle/>
        <a:p>
          <a:endParaRPr lang="en-IE"/>
        </a:p>
      </dgm:t>
    </dgm:pt>
    <dgm:pt modelId="{B0313BEC-F292-409B-ABDD-4C52556AE183}" type="pres">
      <dgm:prSet presAssocID="{5A567CB3-2FBB-457E-BA83-46C4B88E93ED}" presName="linear" presStyleCnt="0">
        <dgm:presLayoutVars>
          <dgm:animLvl val="lvl"/>
          <dgm:resizeHandles val="exact"/>
        </dgm:presLayoutVars>
      </dgm:prSet>
      <dgm:spPr/>
    </dgm:pt>
    <dgm:pt modelId="{806021DF-7558-42A4-904B-92598CB55952}" type="pres">
      <dgm:prSet presAssocID="{022EACF0-E971-4FA3-AF84-ED40ACA369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56EFCA9-B49E-4099-A0F9-512146218611}" type="pres">
      <dgm:prSet presAssocID="{973BCF1D-CF34-450F-946C-6CAAD2C8E504}" presName="spacer" presStyleCnt="0"/>
      <dgm:spPr/>
    </dgm:pt>
    <dgm:pt modelId="{355C8F0B-0B46-4A50-88E1-8CE2F8E5E67F}" type="pres">
      <dgm:prSet presAssocID="{CD175E16-E56A-41D9-BA1E-9A239B5371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A63EC-70E6-4432-96B5-A9F77F9DFA84}" type="pres">
      <dgm:prSet presAssocID="{29A71443-D8CD-47E9-B4D7-DC49E3272E76}" presName="spacer" presStyleCnt="0"/>
      <dgm:spPr/>
    </dgm:pt>
    <dgm:pt modelId="{D7A78DB0-E215-4678-AE17-15B2ABA1DC5C}" type="pres">
      <dgm:prSet presAssocID="{8B90DC29-49FF-4F2E-8BAC-32311E21217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C5E3829-D80D-4E9C-9A4C-EAA97B7506FA}" type="presOf" srcId="{5A567CB3-2FBB-457E-BA83-46C4B88E93ED}" destId="{B0313BEC-F292-409B-ABDD-4C52556AE183}" srcOrd="0" destOrd="0" presId="urn:microsoft.com/office/officeart/2005/8/layout/vList2"/>
    <dgm:cxn modelId="{432B8E36-BDBA-4D52-8A2D-EC8830D5F292}" srcId="{5A567CB3-2FBB-457E-BA83-46C4B88E93ED}" destId="{022EACF0-E971-4FA3-AF84-ED40ACA36991}" srcOrd="0" destOrd="0" parTransId="{C13D5B89-A366-4048-8319-D761CD8DCD57}" sibTransId="{973BCF1D-CF34-450F-946C-6CAAD2C8E504}"/>
    <dgm:cxn modelId="{8DA6053B-0DD4-44ED-A591-B7248E1244BD}" srcId="{5A567CB3-2FBB-457E-BA83-46C4B88E93ED}" destId="{8B90DC29-49FF-4F2E-8BAC-32311E21217C}" srcOrd="2" destOrd="0" parTransId="{B912604A-3756-4520-9F9A-051B78CBF4DB}" sibTransId="{353CCC2F-084F-4A05-ADA3-AAA2CF20CC9C}"/>
    <dgm:cxn modelId="{19F81A50-2D85-4B14-927D-DF4A3050D1FC}" type="presOf" srcId="{CD175E16-E56A-41D9-BA1E-9A239B53712D}" destId="{355C8F0B-0B46-4A50-88E1-8CE2F8E5E67F}" srcOrd="0" destOrd="0" presId="urn:microsoft.com/office/officeart/2005/8/layout/vList2"/>
    <dgm:cxn modelId="{E1C38867-B1F2-49E7-A4AC-17EFBE24F56B}" type="presOf" srcId="{8B90DC29-49FF-4F2E-8BAC-32311E21217C}" destId="{D7A78DB0-E215-4678-AE17-15B2ABA1DC5C}" srcOrd="0" destOrd="0" presId="urn:microsoft.com/office/officeart/2005/8/layout/vList2"/>
    <dgm:cxn modelId="{9425ED95-989C-4E62-B6EA-0A86DB2DFE8E}" type="presOf" srcId="{022EACF0-E971-4FA3-AF84-ED40ACA36991}" destId="{806021DF-7558-42A4-904B-92598CB55952}" srcOrd="0" destOrd="0" presId="urn:microsoft.com/office/officeart/2005/8/layout/vList2"/>
    <dgm:cxn modelId="{F4A04FEB-CB48-4565-A7A5-EE2E58DF1D31}" srcId="{5A567CB3-2FBB-457E-BA83-46C4B88E93ED}" destId="{CD175E16-E56A-41D9-BA1E-9A239B53712D}" srcOrd="1" destOrd="0" parTransId="{B53580F2-9496-4D2D-8D3F-C699F490DB17}" sibTransId="{29A71443-D8CD-47E9-B4D7-DC49E3272E76}"/>
    <dgm:cxn modelId="{C1EA6EBF-6095-4C44-A87D-C295B17CF77F}" type="presParOf" srcId="{B0313BEC-F292-409B-ABDD-4C52556AE183}" destId="{806021DF-7558-42A4-904B-92598CB55952}" srcOrd="0" destOrd="0" presId="urn:microsoft.com/office/officeart/2005/8/layout/vList2"/>
    <dgm:cxn modelId="{DF2F5822-9F5B-4729-83F6-4C05333C245A}" type="presParOf" srcId="{B0313BEC-F292-409B-ABDD-4C52556AE183}" destId="{656EFCA9-B49E-4099-A0F9-512146218611}" srcOrd="1" destOrd="0" presId="urn:microsoft.com/office/officeart/2005/8/layout/vList2"/>
    <dgm:cxn modelId="{B22E957B-0407-47A8-B842-9E53213AD38E}" type="presParOf" srcId="{B0313BEC-F292-409B-ABDD-4C52556AE183}" destId="{355C8F0B-0B46-4A50-88E1-8CE2F8E5E67F}" srcOrd="2" destOrd="0" presId="urn:microsoft.com/office/officeart/2005/8/layout/vList2"/>
    <dgm:cxn modelId="{2D9D87FD-B229-49F1-A262-925039D7B38B}" type="presParOf" srcId="{B0313BEC-F292-409B-ABDD-4C52556AE183}" destId="{A40A63EC-70E6-4432-96B5-A9F77F9DFA84}" srcOrd="3" destOrd="0" presId="urn:microsoft.com/office/officeart/2005/8/layout/vList2"/>
    <dgm:cxn modelId="{E9B88A57-F79D-4754-BAAA-3D2462E40092}" type="presParOf" srcId="{B0313BEC-F292-409B-ABDD-4C52556AE183}" destId="{D7A78DB0-E215-4678-AE17-15B2ABA1DC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80B95-8A80-4003-AF81-C06EBD8150EB}">
      <dsp:nvSpPr>
        <dsp:cNvPr id="0" name=""/>
        <dsp:cNvSpPr/>
      </dsp:nvSpPr>
      <dsp:spPr>
        <a:xfrm>
          <a:off x="0" y="11543"/>
          <a:ext cx="5374887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Aquatech is a any product or service that enables the sustainable production of seafood.</a:t>
          </a:r>
          <a:endParaRPr lang="en-US" sz="2100" kern="1200"/>
        </a:p>
      </dsp:txBody>
      <dsp:txXfrm>
        <a:off x="40780" y="52323"/>
        <a:ext cx="5293327" cy="753819"/>
      </dsp:txXfrm>
    </dsp:sp>
    <dsp:sp modelId="{DD6A7AA2-5054-4D58-B2CC-9D96208FB85F}">
      <dsp:nvSpPr>
        <dsp:cNvPr id="0" name=""/>
        <dsp:cNvSpPr/>
      </dsp:nvSpPr>
      <dsp:spPr>
        <a:xfrm>
          <a:off x="0" y="907403"/>
          <a:ext cx="5374887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Ireland has an ambition to be a global leader in aquatech (Food Vision 2030)</a:t>
          </a:r>
          <a:endParaRPr lang="en-US" sz="2100" kern="1200"/>
        </a:p>
      </dsp:txBody>
      <dsp:txXfrm>
        <a:off x="40780" y="948183"/>
        <a:ext cx="5293327" cy="753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680AF-3D8F-4A29-841B-B9523A4C4741}">
      <dsp:nvSpPr>
        <dsp:cNvPr id="0" name=""/>
        <dsp:cNvSpPr/>
      </dsp:nvSpPr>
      <dsp:spPr>
        <a:xfrm>
          <a:off x="0" y="22984"/>
          <a:ext cx="6724021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/>
            <a:t>AuraAqua Product</a:t>
          </a:r>
          <a:endParaRPr lang="en-US" sz="1400" kern="1200"/>
        </a:p>
      </dsp:txBody>
      <dsp:txXfrm>
        <a:off x="15992" y="38976"/>
        <a:ext cx="6692037" cy="295616"/>
      </dsp:txXfrm>
    </dsp:sp>
    <dsp:sp modelId="{703D0FDD-D764-42EB-89FC-956DCC1B7408}">
      <dsp:nvSpPr>
        <dsp:cNvPr id="0" name=""/>
        <dsp:cNvSpPr/>
      </dsp:nvSpPr>
      <dsp:spPr>
        <a:xfrm>
          <a:off x="0" y="390904"/>
          <a:ext cx="6724021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Natural Functional ingredient to support Fish Health and performance</a:t>
          </a:r>
          <a:endParaRPr lang="en-US" sz="1400" kern="1200" dirty="0"/>
        </a:p>
      </dsp:txBody>
      <dsp:txXfrm>
        <a:off x="15992" y="406896"/>
        <a:ext cx="6692037" cy="295616"/>
      </dsp:txXfrm>
    </dsp:sp>
    <dsp:sp modelId="{65422845-B88E-4B37-BB09-90D1ED7D1FCF}">
      <dsp:nvSpPr>
        <dsp:cNvPr id="0" name=""/>
        <dsp:cNvSpPr/>
      </dsp:nvSpPr>
      <dsp:spPr>
        <a:xfrm>
          <a:off x="0" y="758824"/>
          <a:ext cx="6724021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/>
            <a:t>Promising results on Piscirickettsia </a:t>
          </a:r>
          <a:endParaRPr lang="en-US" sz="1400" kern="1200"/>
        </a:p>
      </dsp:txBody>
      <dsp:txXfrm>
        <a:off x="15992" y="774816"/>
        <a:ext cx="6692037" cy="295616"/>
      </dsp:txXfrm>
    </dsp:sp>
    <dsp:sp modelId="{BD8E33B0-DA4F-485D-8C0D-F6B5BB4FB9E6}">
      <dsp:nvSpPr>
        <dsp:cNvPr id="0" name=""/>
        <dsp:cNvSpPr/>
      </dsp:nvSpPr>
      <dsp:spPr>
        <a:xfrm>
          <a:off x="0" y="1126744"/>
          <a:ext cx="6724021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/>
            <a:t>Trials commencing this year</a:t>
          </a:r>
          <a:endParaRPr lang="en-US" sz="1400" kern="1200"/>
        </a:p>
      </dsp:txBody>
      <dsp:txXfrm>
        <a:off x="15992" y="1142736"/>
        <a:ext cx="6692037" cy="295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021DF-7558-42A4-904B-92598CB55952}">
      <dsp:nvSpPr>
        <dsp:cNvPr id="0" name=""/>
        <dsp:cNvSpPr/>
      </dsp:nvSpPr>
      <dsp:spPr>
        <a:xfrm>
          <a:off x="0" y="19654"/>
          <a:ext cx="6724021" cy="456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Submersible long line technology</a:t>
          </a:r>
          <a:endParaRPr lang="en-IE" sz="1200" kern="1200" dirty="0"/>
        </a:p>
      </dsp:txBody>
      <dsp:txXfrm>
        <a:off x="22275" y="41929"/>
        <a:ext cx="6679471" cy="411750"/>
      </dsp:txXfrm>
    </dsp:sp>
    <dsp:sp modelId="{355C8F0B-0B46-4A50-88E1-8CE2F8E5E67F}">
      <dsp:nvSpPr>
        <dsp:cNvPr id="0" name=""/>
        <dsp:cNvSpPr/>
      </dsp:nvSpPr>
      <dsp:spPr>
        <a:xfrm>
          <a:off x="0" y="510514"/>
          <a:ext cx="6724021" cy="456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Trial line deployed in Connemara and Bantry</a:t>
          </a:r>
          <a:endParaRPr lang="en-IE" sz="1200" kern="1200" dirty="0"/>
        </a:p>
      </dsp:txBody>
      <dsp:txXfrm>
        <a:off x="22275" y="532789"/>
        <a:ext cx="6679471" cy="411750"/>
      </dsp:txXfrm>
    </dsp:sp>
    <dsp:sp modelId="{D7A78DB0-E215-4678-AE17-15B2ABA1DC5C}">
      <dsp:nvSpPr>
        <dsp:cNvPr id="0" name=""/>
        <dsp:cNvSpPr/>
      </dsp:nvSpPr>
      <dsp:spPr>
        <a:xfrm>
          <a:off x="0" y="1001374"/>
          <a:ext cx="6724021" cy="456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robust and simple flotation technology for longlines and that can attenuate wave loads, while offering buoyancy control to compensate for biomass growth</a:t>
          </a:r>
          <a:endParaRPr lang="en-IE" sz="1200" kern="1200" dirty="0"/>
        </a:p>
      </dsp:txBody>
      <dsp:txXfrm>
        <a:off x="22275" y="1023649"/>
        <a:ext cx="6679471" cy="4117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021DF-7558-42A4-904B-92598CB55952}">
      <dsp:nvSpPr>
        <dsp:cNvPr id="0" name=""/>
        <dsp:cNvSpPr/>
      </dsp:nvSpPr>
      <dsp:spPr>
        <a:xfrm>
          <a:off x="0" y="19654"/>
          <a:ext cx="6724021" cy="456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 dirty="0"/>
            <a:t>Technology targeting Health and safety in vessels at sea</a:t>
          </a:r>
        </a:p>
      </dsp:txBody>
      <dsp:txXfrm>
        <a:off x="22275" y="41929"/>
        <a:ext cx="6679471" cy="411750"/>
      </dsp:txXfrm>
    </dsp:sp>
    <dsp:sp modelId="{355C8F0B-0B46-4A50-88E1-8CE2F8E5E67F}">
      <dsp:nvSpPr>
        <dsp:cNvPr id="0" name=""/>
        <dsp:cNvSpPr/>
      </dsp:nvSpPr>
      <dsp:spPr>
        <a:xfrm>
          <a:off x="0" y="510514"/>
          <a:ext cx="6724021" cy="456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The biggest safety issue in fish farming involves the transfer of crew from vessels (feed vessels, support vessels, visitor craft </a:t>
          </a:r>
          <a:endParaRPr lang="en-IE" sz="1200" kern="1200" dirty="0"/>
        </a:p>
      </dsp:txBody>
      <dsp:txXfrm>
        <a:off x="22275" y="532789"/>
        <a:ext cx="6679471" cy="411750"/>
      </dsp:txXfrm>
    </dsp:sp>
    <dsp:sp modelId="{D7A78DB0-E215-4678-AE17-15B2ABA1DC5C}">
      <dsp:nvSpPr>
        <dsp:cNvPr id="0" name=""/>
        <dsp:cNvSpPr/>
      </dsp:nvSpPr>
      <dsp:spPr>
        <a:xfrm>
          <a:off x="0" y="1001374"/>
          <a:ext cx="6724021" cy="456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Remotely deployed gangway</a:t>
          </a:r>
          <a:endParaRPr lang="en-IE" sz="1200" kern="1200" dirty="0"/>
        </a:p>
      </dsp:txBody>
      <dsp:txXfrm>
        <a:off x="22275" y="1023649"/>
        <a:ext cx="6679471" cy="411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16e8bc7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16e8bc7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16e8bc7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16e8bc7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416e8bc7a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416e8bc7a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FCR = feed given / animal weight gain — eFCR = amount of feed required to produce one kilo of farmed salmon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16e8bc7a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416e8bc7ad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16e8bc7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16e8bc7a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416e8bc7a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416e8bc7ad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16e8bc7a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3416e8bc7a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281271" y="2168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311700" y="1506250"/>
            <a:ext cx="8520600" cy="30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8736764" y="4722036"/>
            <a:ext cx="284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asect template_Market assessment-Feed 1 3">
  <p:cSld name="1_Blank 1 2_1_1_2_1_1_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3"/>
          <p:cNvPicPr preferRelativeResize="0"/>
          <p:nvPr/>
        </p:nvPicPr>
        <p:blipFill rotWithShape="1">
          <a:blip r:embed="rId2">
            <a:alphaModFix/>
          </a:blip>
          <a:srcRect l="3976" t="55544" r="3965" b="28630"/>
          <a:stretch/>
        </p:blipFill>
        <p:spPr>
          <a:xfrm>
            <a:off x="0" y="-12"/>
            <a:ext cx="9144000" cy="81392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3"/>
          <p:cNvSpPr/>
          <p:nvPr/>
        </p:nvSpPr>
        <p:spPr>
          <a:xfrm>
            <a:off x="0" y="-6462"/>
            <a:ext cx="9144000" cy="826800"/>
          </a:xfrm>
          <a:prstGeom prst="rect">
            <a:avLst/>
          </a:prstGeom>
          <a:solidFill>
            <a:srgbClr val="004C7F">
              <a:alpha val="6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3"/>
          <p:cNvSpPr txBox="1"/>
          <p:nvPr/>
        </p:nvSpPr>
        <p:spPr>
          <a:xfrm>
            <a:off x="356034" y="198698"/>
            <a:ext cx="82638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227625" y="17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body" idx="1"/>
          </p:nvPr>
        </p:nvSpPr>
        <p:spPr>
          <a:xfrm>
            <a:off x="227750" y="1404675"/>
            <a:ext cx="8767500" cy="3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●"/>
              <a:defRPr sz="1100">
                <a:solidFill>
                  <a:srgbClr val="1F6E9A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○"/>
              <a:defRPr sz="1100">
                <a:solidFill>
                  <a:srgbClr val="1F6E9A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■"/>
              <a:defRPr sz="1100">
                <a:solidFill>
                  <a:srgbClr val="1F6E9A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●"/>
              <a:defRPr sz="1100">
                <a:solidFill>
                  <a:srgbClr val="1F6E9A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○"/>
              <a:defRPr sz="1100">
                <a:solidFill>
                  <a:srgbClr val="1F6E9A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■"/>
              <a:defRPr sz="1100">
                <a:solidFill>
                  <a:srgbClr val="1F6E9A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●"/>
              <a:defRPr sz="1100">
                <a:solidFill>
                  <a:srgbClr val="1F6E9A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○"/>
              <a:defRPr sz="1100">
                <a:solidFill>
                  <a:srgbClr val="1F6E9A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100"/>
              <a:buChar char="■"/>
              <a:defRPr sz="1100">
                <a:solidFill>
                  <a:srgbClr val="1F6E9A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33"/>
          <p:cNvSpPr txBox="1"/>
          <p:nvPr/>
        </p:nvSpPr>
        <p:spPr>
          <a:xfrm>
            <a:off x="227750" y="966438"/>
            <a:ext cx="745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4C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33"/>
          <p:cNvSpPr txBox="1">
            <a:spLocks noGrp="1"/>
          </p:cNvSpPr>
          <p:nvPr>
            <p:ph type="title" idx="2"/>
          </p:nvPr>
        </p:nvSpPr>
        <p:spPr>
          <a:xfrm>
            <a:off x="227625" y="939850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1200"/>
              <a:buNone/>
              <a:defRPr sz="1200">
                <a:solidFill>
                  <a:srgbClr val="1F6E9A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title" idx="3"/>
          </p:nvPr>
        </p:nvSpPr>
        <p:spPr>
          <a:xfrm>
            <a:off x="227625" y="4724100"/>
            <a:ext cx="85206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6E9A"/>
              </a:buClr>
              <a:buSzPts val="700"/>
              <a:buNone/>
              <a:defRPr sz="700">
                <a:solidFill>
                  <a:srgbClr val="1F6E9A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50110" y="4795837"/>
            <a:ext cx="3450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700" b="0" i="0" u="none" strike="noStrike" cap="none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6625" y="104138"/>
            <a:ext cx="1179699" cy="4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bg>
      <p:bgPr>
        <a:solidFill>
          <a:srgbClr val="17556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bg>
      <p:bgPr>
        <a:solidFill>
          <a:srgbClr val="17556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_AND_BODY_1_2">
    <p:bg>
      <p:bgPr>
        <a:solidFill>
          <a:srgbClr val="17556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6"/>
          <p:cNvPicPr preferRelativeResize="0"/>
          <p:nvPr/>
        </p:nvPicPr>
        <p:blipFill rotWithShape="1">
          <a:blip r:embed="rId2">
            <a:alphaModFix amt="16000"/>
          </a:blip>
          <a:srcRect/>
          <a:stretch/>
        </p:blipFill>
        <p:spPr>
          <a:xfrm>
            <a:off x="0" y="-279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7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3E5764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sldNum" idx="12"/>
          </p:nvPr>
        </p:nvSpPr>
        <p:spPr>
          <a:xfrm>
            <a:off x="8751275" y="4921050"/>
            <a:ext cx="198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7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3E5764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7"/>
          <p:cNvSpPr txBox="1"/>
          <p:nvPr/>
        </p:nvSpPr>
        <p:spPr>
          <a:xfrm>
            <a:off x="-271674" y="4942810"/>
            <a:ext cx="24003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6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101;p37"/>
          <p:cNvSpPr txBox="1"/>
          <p:nvPr/>
        </p:nvSpPr>
        <p:spPr>
          <a:xfrm>
            <a:off x="6480726" y="4935010"/>
            <a:ext cx="24003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Accelerator Fund II </a:t>
            </a:r>
            <a:endParaRPr sz="7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">
  <p:cSld name="TITLE_AND_BODY_1_1_1_1_2_1_2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8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000"/>
              <a:buFont typeface="Helvetica Neue Light"/>
              <a:buChar char="●"/>
              <a:defRPr sz="1000"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title"/>
          </p:nvPr>
        </p:nvSpPr>
        <p:spPr>
          <a:xfrm>
            <a:off x="309900" y="753950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100"/>
              <a:buFont typeface="Helvetica Neue"/>
              <a:buNone/>
              <a:defRPr sz="1100">
                <a:solidFill>
                  <a:srgbClr val="3E57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" name="Google Shape;105;p38"/>
          <p:cNvSpPr txBox="1"/>
          <p:nvPr/>
        </p:nvSpPr>
        <p:spPr>
          <a:xfrm>
            <a:off x="261938" y="102541"/>
            <a:ext cx="8620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E57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38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3E5764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8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3E5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8"/>
          <p:cNvSpPr txBox="1"/>
          <p:nvPr/>
        </p:nvSpPr>
        <p:spPr>
          <a:xfrm>
            <a:off x="1" y="4927360"/>
            <a:ext cx="2400300" cy="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109;p38"/>
          <p:cNvSpPr txBox="1"/>
          <p:nvPr/>
        </p:nvSpPr>
        <p:spPr>
          <a:xfrm>
            <a:off x="6473501" y="4928260"/>
            <a:ext cx="2400300" cy="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Blue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 2">
  <p:cSld name="TITLE_AND_BODY_1_1_1_1_2_1_2_1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9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000"/>
              <a:buFont typeface="Helvetica Neue Light"/>
              <a:buChar char="●"/>
              <a:defRPr sz="1000"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title"/>
          </p:nvPr>
        </p:nvSpPr>
        <p:spPr>
          <a:xfrm>
            <a:off x="309900" y="753950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100"/>
              <a:buFont typeface="Helvetica Neue"/>
              <a:buNone/>
              <a:defRPr sz="1100">
                <a:solidFill>
                  <a:srgbClr val="3E57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3" name="Google Shape;113;p39"/>
          <p:cNvSpPr txBox="1"/>
          <p:nvPr/>
        </p:nvSpPr>
        <p:spPr>
          <a:xfrm>
            <a:off x="261938" y="102541"/>
            <a:ext cx="862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E57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39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3E5764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9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3E5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9"/>
          <p:cNvSpPr txBox="1"/>
          <p:nvPr/>
        </p:nvSpPr>
        <p:spPr>
          <a:xfrm>
            <a:off x="1" y="49273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7" name="Google Shape;117;p39"/>
          <p:cNvSpPr txBox="1"/>
          <p:nvPr/>
        </p:nvSpPr>
        <p:spPr>
          <a:xfrm>
            <a:off x="6473501" y="49282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Blue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 1">
  <p:cSld name="TITLE_AND_BODY_1_1_1_1_2_1_2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0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000"/>
              <a:buFont typeface="Helvetica Neue Light"/>
              <a:buChar char="●"/>
              <a:defRPr sz="1000"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title"/>
          </p:nvPr>
        </p:nvSpPr>
        <p:spPr>
          <a:xfrm>
            <a:off x="309900" y="753950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100"/>
              <a:buFont typeface="Helvetica Neue"/>
              <a:buNone/>
              <a:defRPr sz="1100">
                <a:solidFill>
                  <a:srgbClr val="3E57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121" name="Google Shape;121;p40"/>
          <p:cNvCxnSpPr/>
          <p:nvPr/>
        </p:nvCxnSpPr>
        <p:spPr>
          <a:xfrm rot="10800000">
            <a:off x="261863" y="657225"/>
            <a:ext cx="8620200" cy="0"/>
          </a:xfrm>
          <a:prstGeom prst="straightConnector1">
            <a:avLst/>
          </a:prstGeom>
          <a:noFill/>
          <a:ln w="9525" cap="flat" cmpd="sng">
            <a:solidFill>
              <a:srgbClr val="FF540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122;p40"/>
          <p:cNvSpPr txBox="1"/>
          <p:nvPr/>
        </p:nvSpPr>
        <p:spPr>
          <a:xfrm>
            <a:off x="261938" y="102541"/>
            <a:ext cx="862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E57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AND_BODY_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1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3E5764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sldNum" idx="12"/>
          </p:nvPr>
        </p:nvSpPr>
        <p:spPr>
          <a:xfrm>
            <a:off x="8751275" y="4921050"/>
            <a:ext cx="198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1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3E5764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1"/>
          <p:cNvSpPr txBox="1"/>
          <p:nvPr/>
        </p:nvSpPr>
        <p:spPr>
          <a:xfrm>
            <a:off x="-271674" y="4942810"/>
            <a:ext cx="24003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6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" name="Google Shape;129;p41"/>
          <p:cNvSpPr txBox="1"/>
          <p:nvPr/>
        </p:nvSpPr>
        <p:spPr>
          <a:xfrm>
            <a:off x="6480726" y="4935010"/>
            <a:ext cx="24003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Accelerator Fund II </a:t>
            </a:r>
            <a:endParaRPr sz="7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Navy Option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M_Generic_Powerpoint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-353465"/>
            <a:ext cx="9144000" cy="4596170"/>
          </a:xfrm>
          <a:prstGeom prst="rect">
            <a:avLst/>
          </a:prstGeom>
        </p:spPr>
      </p:pic>
      <p:pic>
        <p:nvPicPr>
          <p:cNvPr id="5" name="Picture 4" descr="BIM_Logo Strapline_Col_Rev_P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56" y="547330"/>
            <a:ext cx="5109482" cy="30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4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02BDA-F662-AA42-BFFF-255F55EBF3F3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3AF2-F5E9-F745-9B14-6B31785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7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 2">
  <p:cSld name="TITLE_AND_BODY_1_1_1_1_2_1_2_1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000"/>
              <a:buFont typeface="Lato"/>
              <a:buChar char="●"/>
              <a:defRPr sz="1000"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●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●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title"/>
          </p:nvPr>
        </p:nvSpPr>
        <p:spPr>
          <a:xfrm>
            <a:off x="353200" y="286125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00"/>
              <a:buFont typeface="Lato"/>
              <a:buNone/>
              <a:defRPr sz="1100"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101425" y="76975"/>
            <a:ext cx="852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>
              <a:solidFill>
                <a:srgbClr val="3E57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00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001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1" y="49273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6473501" y="49282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Blue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256300" y="591414"/>
            <a:ext cx="8545800" cy="12600"/>
          </a:xfrm>
          <a:prstGeom prst="rect">
            <a:avLst/>
          </a:prstGeom>
          <a:solidFill>
            <a:srgbClr val="FF73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2126" y="48075"/>
            <a:ext cx="257874" cy="50104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314550" y="139425"/>
            <a:ext cx="7333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1F5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body" idx="1"/>
          </p:nvPr>
        </p:nvSpPr>
        <p:spPr>
          <a:xfrm>
            <a:off x="1501848" y="497438"/>
            <a:ext cx="61404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Helvetica Neue"/>
              <a:buNone/>
              <a:defRPr sz="3000" b="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pic>
        <p:nvPicPr>
          <p:cNvPr id="147" name="Google Shape;147;p19" descr="vertical-main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6738" y="195263"/>
            <a:ext cx="728663" cy="957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>
            <a:spLocks noGrp="1"/>
          </p:cNvSpPr>
          <p:nvPr>
            <p:ph type="sldNum" idx="12"/>
          </p:nvPr>
        </p:nvSpPr>
        <p:spPr>
          <a:xfrm>
            <a:off x="8650110" y="4795838"/>
            <a:ext cx="1911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2900"/>
              <a:buFont typeface="Helvetica Neue"/>
              <a:buNone/>
              <a:defRPr sz="2900" b="1">
                <a:solidFill>
                  <a:srgbClr val="FFFFD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322127" y="4803219"/>
            <a:ext cx="193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281271" y="2168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311700" y="1506250"/>
            <a:ext cx="8520600" cy="30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subTitle" idx="2"/>
          </p:nvPr>
        </p:nvSpPr>
        <p:spPr>
          <a:xfrm>
            <a:off x="281271" y="721050"/>
            <a:ext cx="83760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 1 1">
  <p:cSld name="TITLE_AND_BODY_1_1_1_1_2_1_2_1_1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/>
        </p:nvSpPr>
        <p:spPr>
          <a:xfrm>
            <a:off x="261938" y="102541"/>
            <a:ext cx="862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E57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000"/>
              <a:buFont typeface="Lato"/>
              <a:buChar char="●"/>
              <a:defRPr sz="1000"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●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●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309900" y="753950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00"/>
              <a:buFont typeface="Lato"/>
              <a:buNone/>
              <a:defRPr sz="1100"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" name="Google Shape;19;p18"/>
          <p:cNvSpPr txBox="1"/>
          <p:nvPr/>
        </p:nvSpPr>
        <p:spPr>
          <a:xfrm>
            <a:off x="101425" y="76975"/>
            <a:ext cx="852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>
              <a:solidFill>
                <a:srgbClr val="3E57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20;p18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00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8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001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8"/>
          <p:cNvSpPr txBox="1"/>
          <p:nvPr/>
        </p:nvSpPr>
        <p:spPr>
          <a:xfrm>
            <a:off x="1" y="49273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Google Shape;23;p18"/>
          <p:cNvSpPr txBox="1"/>
          <p:nvPr/>
        </p:nvSpPr>
        <p:spPr>
          <a:xfrm>
            <a:off x="6473501" y="49282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Blue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Google Shape;24;p18"/>
          <p:cNvSpPr/>
          <p:nvPr/>
        </p:nvSpPr>
        <p:spPr>
          <a:xfrm>
            <a:off x="256300" y="591414"/>
            <a:ext cx="8545800" cy="12600"/>
          </a:xfrm>
          <a:prstGeom prst="rect">
            <a:avLst/>
          </a:prstGeom>
          <a:solidFill>
            <a:srgbClr val="FF73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2126" y="48075"/>
            <a:ext cx="257874" cy="50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9" name="Google Shape;159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0" name="Google Shape;16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4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9" name="Google Shape;179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1" name="Google Shape;191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4" name="Google Shape;194;p5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 1">
  <p:cSld name="TITLE_AND_BODY_1_2_1">
    <p:bg>
      <p:bgPr>
        <a:solidFill>
          <a:srgbClr val="175560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2"/>
          <p:cNvPicPr preferRelativeResize="0"/>
          <p:nvPr/>
        </p:nvPicPr>
        <p:blipFill rotWithShape="1">
          <a:blip r:embed="rId2">
            <a:alphaModFix amt="16000"/>
          </a:blip>
          <a:srcRect/>
          <a:stretch/>
        </p:blipFill>
        <p:spPr>
          <a:xfrm>
            <a:off x="0" y="-279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3"/>
          <p:cNvSpPr txBox="1">
            <a:spLocks noGrp="1"/>
          </p:cNvSpPr>
          <p:nvPr>
            <p:ph type="title"/>
          </p:nvPr>
        </p:nvSpPr>
        <p:spPr>
          <a:xfrm>
            <a:off x="281271" y="2168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3"/>
          <p:cNvSpPr txBox="1">
            <a:spLocks noGrp="1"/>
          </p:cNvSpPr>
          <p:nvPr>
            <p:ph type="body" idx="1"/>
          </p:nvPr>
        </p:nvSpPr>
        <p:spPr>
          <a:xfrm>
            <a:off x="311700" y="1506250"/>
            <a:ext cx="8520600" cy="30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53"/>
          <p:cNvSpPr txBox="1">
            <a:spLocks noGrp="1"/>
          </p:cNvSpPr>
          <p:nvPr>
            <p:ph type="sldNum" idx="12"/>
          </p:nvPr>
        </p:nvSpPr>
        <p:spPr>
          <a:xfrm>
            <a:off x="8736764" y="4722036"/>
            <a:ext cx="284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bg>
      <p:bgPr>
        <a:solidFill>
          <a:srgbClr val="034078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54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5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3E5764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DB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5"/>
          <p:cNvSpPr txBox="1">
            <a:spLocks noGrp="1"/>
          </p:cNvSpPr>
          <p:nvPr>
            <p:ph type="sldNum" idx="12"/>
          </p:nvPr>
        </p:nvSpPr>
        <p:spPr>
          <a:xfrm>
            <a:off x="8751275" y="4921050"/>
            <a:ext cx="198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5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3E5764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5"/>
          <p:cNvSpPr txBox="1"/>
          <p:nvPr/>
        </p:nvSpPr>
        <p:spPr>
          <a:xfrm>
            <a:off x="-271674" y="4942810"/>
            <a:ext cx="24003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6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3" name="Google Shape;213;p55"/>
          <p:cNvSpPr txBox="1"/>
          <p:nvPr/>
        </p:nvSpPr>
        <p:spPr>
          <a:xfrm>
            <a:off x="6480726" y="4935010"/>
            <a:ext cx="24003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Accelerator Fund II </a:t>
            </a:r>
            <a:endParaRPr sz="7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">
  <p:cSld name="TITLE_AND_BODY_1_1_1_1_2_1_2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6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000"/>
              <a:buFont typeface="Lato"/>
              <a:buChar char="●"/>
              <a:defRPr sz="1000"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●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●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○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Lato"/>
              <a:buChar char="■"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6" name="Google Shape;216;p56"/>
          <p:cNvSpPr txBox="1">
            <a:spLocks noGrp="1"/>
          </p:cNvSpPr>
          <p:nvPr>
            <p:ph type="title"/>
          </p:nvPr>
        </p:nvSpPr>
        <p:spPr>
          <a:xfrm>
            <a:off x="309900" y="753950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00"/>
              <a:buFont typeface="Lato"/>
              <a:buNone/>
              <a:defRPr sz="1100"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Lato"/>
              <a:buNone/>
              <a:defRPr>
                <a:solidFill>
                  <a:srgbClr val="004C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7" name="Google Shape;217;p56"/>
          <p:cNvSpPr txBox="1"/>
          <p:nvPr/>
        </p:nvSpPr>
        <p:spPr>
          <a:xfrm>
            <a:off x="101425" y="76975"/>
            <a:ext cx="852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>
              <a:solidFill>
                <a:srgbClr val="3E57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56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00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6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001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6"/>
          <p:cNvSpPr txBox="1"/>
          <p:nvPr/>
        </p:nvSpPr>
        <p:spPr>
          <a:xfrm>
            <a:off x="1" y="49273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1" name="Google Shape;221;p56"/>
          <p:cNvSpPr txBox="1"/>
          <p:nvPr/>
        </p:nvSpPr>
        <p:spPr>
          <a:xfrm>
            <a:off x="6473501" y="49282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Blue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2" name="Google Shape;222;p56"/>
          <p:cNvSpPr/>
          <p:nvPr/>
        </p:nvSpPr>
        <p:spPr>
          <a:xfrm>
            <a:off x="256300" y="591414"/>
            <a:ext cx="8545800" cy="12600"/>
          </a:xfrm>
          <a:prstGeom prst="rect">
            <a:avLst/>
          </a:prstGeom>
          <a:solidFill>
            <a:srgbClr val="FF73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2126" y="48075"/>
            <a:ext cx="257874" cy="50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 Content slide with body 1 1 2 1 1">
  <p:cSld name="TITLE_AND_BODY_1_1_1_1_2_1_2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7"/>
          <p:cNvSpPr txBox="1">
            <a:spLocks noGrp="1"/>
          </p:cNvSpPr>
          <p:nvPr>
            <p:ph type="body" idx="1"/>
          </p:nvPr>
        </p:nvSpPr>
        <p:spPr>
          <a:xfrm>
            <a:off x="311700" y="9604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000"/>
              <a:buFont typeface="Helvetica Neue Light"/>
              <a:buChar char="●"/>
              <a:defRPr sz="1000"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●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○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400"/>
              <a:buFont typeface="Helvetica Neue Light"/>
              <a:buChar char="■"/>
              <a:defRPr>
                <a:solidFill>
                  <a:srgbClr val="3E57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6" name="Google Shape;226;p57"/>
          <p:cNvSpPr txBox="1">
            <a:spLocks noGrp="1"/>
          </p:cNvSpPr>
          <p:nvPr>
            <p:ph type="title"/>
          </p:nvPr>
        </p:nvSpPr>
        <p:spPr>
          <a:xfrm>
            <a:off x="309900" y="753950"/>
            <a:ext cx="852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5764"/>
              </a:buClr>
              <a:buSzPts val="1100"/>
              <a:buFont typeface="Helvetica Neue"/>
              <a:buNone/>
              <a:defRPr sz="1100">
                <a:solidFill>
                  <a:srgbClr val="3E57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227" name="Google Shape;227;p57"/>
          <p:cNvCxnSpPr/>
          <p:nvPr/>
        </p:nvCxnSpPr>
        <p:spPr>
          <a:xfrm rot="10800000">
            <a:off x="261863" y="657225"/>
            <a:ext cx="8620200" cy="0"/>
          </a:xfrm>
          <a:prstGeom prst="straightConnector1">
            <a:avLst/>
          </a:prstGeom>
          <a:noFill/>
          <a:ln w="9525" cap="flat" cmpd="sng">
            <a:solidFill>
              <a:srgbClr val="FF540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p57"/>
          <p:cNvSpPr txBox="1"/>
          <p:nvPr/>
        </p:nvSpPr>
        <p:spPr>
          <a:xfrm>
            <a:off x="261938" y="102541"/>
            <a:ext cx="862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E57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57"/>
          <p:cNvSpPr/>
          <p:nvPr/>
        </p:nvSpPr>
        <p:spPr>
          <a:xfrm>
            <a:off x="6922550" y="4907400"/>
            <a:ext cx="2221500" cy="235200"/>
          </a:xfrm>
          <a:prstGeom prst="rect">
            <a:avLst/>
          </a:prstGeom>
          <a:solidFill>
            <a:srgbClr val="3E5764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7"/>
          <p:cNvSpPr/>
          <p:nvPr/>
        </p:nvSpPr>
        <p:spPr>
          <a:xfrm>
            <a:off x="0" y="4908300"/>
            <a:ext cx="6922500" cy="235200"/>
          </a:xfrm>
          <a:prstGeom prst="rect">
            <a:avLst/>
          </a:prstGeom>
          <a:solidFill>
            <a:srgbClr val="3E5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7"/>
          <p:cNvSpPr txBox="1"/>
          <p:nvPr/>
        </p:nvSpPr>
        <p:spPr>
          <a:xfrm>
            <a:off x="1" y="49273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&amp; CONFIDENTIAL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2" name="Google Shape;232;p57"/>
          <p:cNvSpPr txBox="1"/>
          <p:nvPr/>
        </p:nvSpPr>
        <p:spPr>
          <a:xfrm>
            <a:off x="6473501" y="4928260"/>
            <a:ext cx="240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Hatch Blue</a:t>
            </a:r>
            <a:endParaRPr sz="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 1">
  <p:cSld name="TITLE_AND_BODY_1_2_1">
    <p:bg>
      <p:bgPr>
        <a:solidFill>
          <a:srgbClr val="17556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8"/>
          <p:cNvPicPr preferRelativeResize="0"/>
          <p:nvPr/>
        </p:nvPicPr>
        <p:blipFill rotWithShape="1">
          <a:blip r:embed="rId2">
            <a:alphaModFix amt="16000"/>
          </a:blip>
          <a:srcRect/>
          <a:stretch/>
        </p:blipFill>
        <p:spPr>
          <a:xfrm>
            <a:off x="0" y="-279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94" r:id="rId24"/>
    <p:sldLayoutId id="214748369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4C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hyperlink" Target="https://www.flaticon.com/free-icons" TargetMode="External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jpg"/><Relationship Id="rId20" Type="http://schemas.openxmlformats.org/officeDocument/2006/relationships/image" Target="../media/image40.png"/><Relationship Id="rId29" Type="http://schemas.openxmlformats.org/officeDocument/2006/relationships/hyperlink" Target="https://www.istockphoto.com/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hyperlink" Target="https://www.freepik.com/free-vector/salmon_3183698.htm#query=salmon%20steak&amp;position=5&amp;from_view=keyword&amp;track=ais%22%3EImage%20by%20brgfx%3C/a%3E%20on%20Freepik" TargetMode="External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46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Relationship Id="rId22" Type="http://schemas.openxmlformats.org/officeDocument/2006/relationships/image" Target="../media/image42.png"/><Relationship Id="rId27" Type="http://schemas.openxmlformats.org/officeDocument/2006/relationships/hyperlink" Target="https://icon-icons.com/" TargetMode="External"/><Relationship Id="rId30" Type="http://schemas.openxmlformats.org/officeDocument/2006/relationships/hyperlink" Target="https://www.svgrepo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hyperlink" Target="mailto:Jessica@hatch.blu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impact-9.com/product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9HtJHMhfXE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BIM/_BIM_Brand%20ID%20Rollout/_BIM%20Inhouse%20Documents/_BIM%20PowerPoint/Assets/JPGs/BIM%20PP_Graphics_1920x1080-02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68FF9A3-1D49-3520-111C-E07CC034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823" y="4376420"/>
            <a:ext cx="1968045" cy="764738"/>
          </a:xfrm>
          <a:prstGeom prst="rect">
            <a:avLst/>
          </a:prstGeom>
        </p:spPr>
      </p:pic>
      <p:pic>
        <p:nvPicPr>
          <p:cNvPr id="4" name="Picture 3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1A86456A-5647-6943-2135-2DAE3C43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815" y="4447355"/>
            <a:ext cx="1663672" cy="6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54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"/>
          <p:cNvSpPr/>
          <p:nvPr/>
        </p:nvSpPr>
        <p:spPr>
          <a:xfrm>
            <a:off x="-1" y="-12"/>
            <a:ext cx="9144000" cy="5143500"/>
          </a:xfrm>
          <a:prstGeom prst="rect">
            <a:avLst/>
          </a:prstGeom>
          <a:solidFill>
            <a:srgbClr val="034078">
              <a:alpha val="8196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1"/>
          <p:cNvSpPr txBox="1"/>
          <p:nvPr/>
        </p:nvSpPr>
        <p:spPr>
          <a:xfrm>
            <a:off x="1152525" y="1622255"/>
            <a:ext cx="683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26C2C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45" name="Google Shape;245;p1"/>
          <p:cNvCxnSpPr/>
          <p:nvPr/>
        </p:nvCxnSpPr>
        <p:spPr>
          <a:xfrm rot="10800000">
            <a:off x="75" y="1888700"/>
            <a:ext cx="1695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1"/>
          <p:cNvCxnSpPr/>
          <p:nvPr/>
        </p:nvCxnSpPr>
        <p:spPr>
          <a:xfrm rot="10800000">
            <a:off x="7448700" y="1888700"/>
            <a:ext cx="1695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7" name="Google Shape;2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3186" y="452069"/>
            <a:ext cx="1197626" cy="23403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"/>
          <p:cNvSpPr txBox="1"/>
          <p:nvPr/>
        </p:nvSpPr>
        <p:spPr>
          <a:xfrm>
            <a:off x="1695375" y="2998046"/>
            <a:ext cx="57534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Opportunities in AquaTech</a:t>
            </a:r>
            <a:endParaRPr sz="1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IFA Aquaculture Conference</a:t>
            </a:r>
            <a:endParaRPr sz="1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March 20,</a:t>
            </a:r>
            <a:r>
              <a:rPr lang="en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2025</a:t>
            </a:r>
            <a:endParaRPr sz="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3416e8bc7a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3416e8bc7ad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416e8bc7a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5014975" y="2012862"/>
            <a:ext cx="860100" cy="116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7"/>
          <p:cNvPicPr preferRelativeResize="0"/>
          <p:nvPr/>
        </p:nvPicPr>
        <p:blipFill rotWithShape="1">
          <a:blip r:embed="rId3">
            <a:alphaModFix/>
          </a:blip>
          <a:srcRect t="8231"/>
          <a:stretch/>
        </p:blipFill>
        <p:spPr>
          <a:xfrm>
            <a:off x="581975" y="767275"/>
            <a:ext cx="446275" cy="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0663" y="273788"/>
            <a:ext cx="446275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68124" y="1576638"/>
            <a:ext cx="446275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9825" y="4231437"/>
            <a:ext cx="446275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1500" y="233175"/>
            <a:ext cx="446275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7">
            <a:alphaModFix/>
          </a:blip>
          <a:srcRect l="19638" r="24058"/>
          <a:stretch/>
        </p:blipFill>
        <p:spPr>
          <a:xfrm rot="5400000">
            <a:off x="410336" y="2114788"/>
            <a:ext cx="408300" cy="72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7">
            <a:alphaModFix/>
          </a:blip>
          <a:srcRect l="21215" r="23477"/>
          <a:stretch/>
        </p:blipFill>
        <p:spPr>
          <a:xfrm rot="5400000" flipH="1">
            <a:off x="3865925" y="3254650"/>
            <a:ext cx="353449" cy="6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/>
          <p:cNvPicPr preferRelativeResize="0"/>
          <p:nvPr/>
        </p:nvPicPr>
        <p:blipFill rotWithShape="1">
          <a:blip r:embed="rId8">
            <a:alphaModFix/>
          </a:blip>
          <a:srcRect l="50000" b="52994"/>
          <a:stretch/>
        </p:blipFill>
        <p:spPr>
          <a:xfrm>
            <a:off x="6276725" y="941280"/>
            <a:ext cx="530399" cy="49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7"/>
          <p:cNvPicPr preferRelativeResize="0"/>
          <p:nvPr/>
        </p:nvPicPr>
        <p:blipFill rotWithShape="1">
          <a:blip r:embed="rId9">
            <a:alphaModFix/>
          </a:blip>
          <a:srcRect t="13682" b="1384"/>
          <a:stretch/>
        </p:blipFill>
        <p:spPr>
          <a:xfrm>
            <a:off x="7035723" y="3018012"/>
            <a:ext cx="347400" cy="29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7"/>
          <p:cNvPicPr preferRelativeResize="0"/>
          <p:nvPr/>
        </p:nvPicPr>
        <p:blipFill rotWithShape="1">
          <a:blip r:embed="rId10">
            <a:alphaModFix/>
          </a:blip>
          <a:srcRect t="7536" b="-3442"/>
          <a:stretch/>
        </p:blipFill>
        <p:spPr>
          <a:xfrm>
            <a:off x="7977475" y="2997761"/>
            <a:ext cx="347400" cy="33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"/>
          <p:cNvPicPr preferRelativeResize="0"/>
          <p:nvPr/>
        </p:nvPicPr>
        <p:blipFill rotWithShape="1">
          <a:blip r:embed="rId11">
            <a:alphaModFix/>
          </a:blip>
          <a:srcRect t="7534" b="7525"/>
          <a:stretch/>
        </p:blipFill>
        <p:spPr>
          <a:xfrm>
            <a:off x="7512122" y="3020885"/>
            <a:ext cx="347473" cy="28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"/>
          <p:cNvPicPr preferRelativeResize="0"/>
          <p:nvPr/>
        </p:nvPicPr>
        <p:blipFill rotWithShape="1">
          <a:blip r:embed="rId12">
            <a:alphaModFix/>
          </a:blip>
          <a:srcRect t="2052" b="2042"/>
          <a:stretch/>
        </p:blipFill>
        <p:spPr>
          <a:xfrm>
            <a:off x="7746375" y="4154678"/>
            <a:ext cx="468900" cy="4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/>
          <p:cNvPicPr preferRelativeResize="0"/>
          <p:nvPr/>
        </p:nvPicPr>
        <p:blipFill rotWithShape="1">
          <a:blip r:embed="rId13">
            <a:alphaModFix/>
          </a:blip>
          <a:srcRect t="2052" b="2042"/>
          <a:stretch/>
        </p:blipFill>
        <p:spPr>
          <a:xfrm>
            <a:off x="8493450" y="2396361"/>
            <a:ext cx="530400" cy="5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"/>
          <p:cNvPicPr preferRelativeResize="0"/>
          <p:nvPr/>
        </p:nvPicPr>
        <p:blipFill rotWithShape="1">
          <a:blip r:embed="rId14">
            <a:alphaModFix/>
          </a:blip>
          <a:srcRect l="10605" r="10605"/>
          <a:stretch/>
        </p:blipFill>
        <p:spPr>
          <a:xfrm>
            <a:off x="6316046" y="2489978"/>
            <a:ext cx="688799" cy="64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7"/>
          <p:cNvPicPr preferRelativeResize="0"/>
          <p:nvPr/>
        </p:nvPicPr>
        <p:blipFill rotWithShape="1">
          <a:blip r:embed="rId15">
            <a:alphaModFix/>
          </a:blip>
          <a:srcRect t="2052" b="2042"/>
          <a:stretch/>
        </p:blipFill>
        <p:spPr>
          <a:xfrm>
            <a:off x="1818350" y="2295975"/>
            <a:ext cx="891000" cy="85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7"/>
          <p:cNvPicPr preferRelativeResize="0"/>
          <p:nvPr/>
        </p:nvPicPr>
        <p:blipFill rotWithShape="1">
          <a:blip r:embed="rId16">
            <a:alphaModFix/>
          </a:blip>
          <a:srcRect r="9016"/>
          <a:stretch/>
        </p:blipFill>
        <p:spPr>
          <a:xfrm flipH="1">
            <a:off x="172050" y="2656227"/>
            <a:ext cx="1223484" cy="73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7"/>
          <p:cNvPicPr preferRelativeResize="0"/>
          <p:nvPr/>
        </p:nvPicPr>
        <p:blipFill rotWithShape="1">
          <a:blip r:embed="rId17">
            <a:alphaModFix/>
          </a:blip>
          <a:srcRect l="-10" t="-17671" b="-2058"/>
          <a:stretch/>
        </p:blipFill>
        <p:spPr>
          <a:xfrm>
            <a:off x="3814013" y="1665362"/>
            <a:ext cx="324600" cy="3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6413" y="3444588"/>
            <a:ext cx="536125" cy="5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"/>
          <p:cNvPicPr preferRelativeResize="0"/>
          <p:nvPr/>
        </p:nvPicPr>
        <p:blipFill rotWithShape="1">
          <a:blip r:embed="rId19">
            <a:alphaModFix/>
          </a:blip>
          <a:srcRect t="13034" b="13032"/>
          <a:stretch/>
        </p:blipFill>
        <p:spPr>
          <a:xfrm flipH="1">
            <a:off x="775103" y="4167776"/>
            <a:ext cx="559050" cy="39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7"/>
          <p:cNvSpPr txBox="1"/>
          <p:nvPr/>
        </p:nvSpPr>
        <p:spPr>
          <a:xfrm>
            <a:off x="1073175" y="767275"/>
            <a:ext cx="11616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Trimmings &amp; by-products</a:t>
            </a:r>
            <a:b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Excl. animal by-products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9" name="Google Shape;289;p7"/>
          <p:cNvCxnSpPr>
            <a:stCxn id="288" idx="2"/>
          </p:cNvCxnSpPr>
          <p:nvPr/>
        </p:nvCxnSpPr>
        <p:spPr>
          <a:xfrm>
            <a:off x="1653975" y="1087075"/>
            <a:ext cx="347400" cy="108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0" name="Google Shape;290;p7"/>
          <p:cNvCxnSpPr>
            <a:endCxn id="283" idx="0"/>
          </p:cNvCxnSpPr>
          <p:nvPr/>
        </p:nvCxnSpPr>
        <p:spPr>
          <a:xfrm flipH="1">
            <a:off x="2263850" y="846075"/>
            <a:ext cx="385200" cy="144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1" name="Google Shape;291;p7"/>
          <p:cNvSpPr txBox="1"/>
          <p:nvPr/>
        </p:nvSpPr>
        <p:spPr>
          <a:xfrm>
            <a:off x="292175" y="1256850"/>
            <a:ext cx="15249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Speciality / micro ingredients</a:t>
            </a:r>
            <a:b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Incl. vitamins, minerals, pigments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2" name="Google Shape;292;p7"/>
          <p:cNvCxnSpPr>
            <a:stCxn id="291" idx="2"/>
          </p:cNvCxnSpPr>
          <p:nvPr/>
        </p:nvCxnSpPr>
        <p:spPr>
          <a:xfrm>
            <a:off x="1054625" y="1576650"/>
            <a:ext cx="860100" cy="6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3" name="Google Shape;293;p7"/>
          <p:cNvSpPr txBox="1"/>
          <p:nvPr/>
        </p:nvSpPr>
        <p:spPr>
          <a:xfrm>
            <a:off x="8197925" y="1861875"/>
            <a:ext cx="9555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Byproducts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4" name="Google Shape;294;p7"/>
          <p:cNvCxnSpPr/>
          <p:nvPr/>
        </p:nvCxnSpPr>
        <p:spPr>
          <a:xfrm>
            <a:off x="914399" y="1799775"/>
            <a:ext cx="891000" cy="53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5" name="Google Shape;295;p7"/>
          <p:cNvSpPr txBox="1"/>
          <p:nvPr/>
        </p:nvSpPr>
        <p:spPr>
          <a:xfrm>
            <a:off x="581988" y="2632913"/>
            <a:ext cx="5361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Energy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6" name="Google Shape;296;p7"/>
          <p:cNvCxnSpPr>
            <a:stCxn id="295" idx="0"/>
          </p:cNvCxnSpPr>
          <p:nvPr/>
        </p:nvCxnSpPr>
        <p:spPr>
          <a:xfrm rot="10800000" flipH="1">
            <a:off x="850038" y="2474513"/>
            <a:ext cx="955500" cy="1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7" name="Google Shape;297;p7"/>
          <p:cNvSpPr txBox="1"/>
          <p:nvPr/>
        </p:nvSpPr>
        <p:spPr>
          <a:xfrm>
            <a:off x="151950" y="3160625"/>
            <a:ext cx="15249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Terrestrial ingredients</a:t>
            </a:r>
            <a:b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incl. meals and oils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7"/>
          <p:cNvSpPr txBox="1"/>
          <p:nvPr/>
        </p:nvSpPr>
        <p:spPr>
          <a:xfrm>
            <a:off x="346425" y="3961525"/>
            <a:ext cx="12234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Other co-products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9" name="Google Shape;299;p7"/>
          <p:cNvCxnSpPr/>
          <p:nvPr/>
        </p:nvCxnSpPr>
        <p:spPr>
          <a:xfrm rot="10800000" flipH="1">
            <a:off x="1322175" y="2811475"/>
            <a:ext cx="433200" cy="1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0" name="Google Shape;300;p7"/>
          <p:cNvCxnSpPr>
            <a:stCxn id="298" idx="0"/>
          </p:cNvCxnSpPr>
          <p:nvPr/>
        </p:nvCxnSpPr>
        <p:spPr>
          <a:xfrm rot="10800000" flipH="1">
            <a:off x="958125" y="3025225"/>
            <a:ext cx="800400" cy="9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1" name="Google Shape;301;p7"/>
          <p:cNvSpPr txBox="1"/>
          <p:nvPr/>
        </p:nvSpPr>
        <p:spPr>
          <a:xfrm>
            <a:off x="346425" y="4586425"/>
            <a:ext cx="1079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Fish meal and other marine dry matter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2" name="Google Shape;302;p7"/>
          <p:cNvCxnSpPr/>
          <p:nvPr/>
        </p:nvCxnSpPr>
        <p:spPr>
          <a:xfrm rot="10800000" flipH="1">
            <a:off x="1285475" y="3282800"/>
            <a:ext cx="625500" cy="92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3" name="Google Shape;303;p7"/>
          <p:cNvSpPr txBox="1"/>
          <p:nvPr/>
        </p:nvSpPr>
        <p:spPr>
          <a:xfrm>
            <a:off x="1985925" y="4545800"/>
            <a:ext cx="1079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Fish oil and other marine oils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4" name="Google Shape;304;p7"/>
          <p:cNvCxnSpPr>
            <a:stCxn id="272" idx="3"/>
          </p:cNvCxnSpPr>
          <p:nvPr/>
        </p:nvCxnSpPr>
        <p:spPr>
          <a:xfrm rot="10800000" flipH="1">
            <a:off x="2016100" y="3148975"/>
            <a:ext cx="136800" cy="130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5" name="Google Shape;305;p7"/>
          <p:cNvSpPr txBox="1"/>
          <p:nvPr/>
        </p:nvSpPr>
        <p:spPr>
          <a:xfrm>
            <a:off x="2351500" y="720050"/>
            <a:ext cx="1079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Fresh water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7"/>
          <p:cNvSpPr txBox="1"/>
          <p:nvPr/>
        </p:nvSpPr>
        <p:spPr>
          <a:xfrm>
            <a:off x="2207725" y="3160625"/>
            <a:ext cx="6888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Feed milling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7" name="Google Shape;307;p7"/>
          <p:cNvCxnSpPr/>
          <p:nvPr/>
        </p:nvCxnSpPr>
        <p:spPr>
          <a:xfrm rot="10800000" flipH="1">
            <a:off x="2785550" y="2796720"/>
            <a:ext cx="1069800" cy="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08" name="Google Shape;308;p7"/>
          <p:cNvGrpSpPr/>
          <p:nvPr/>
        </p:nvGrpSpPr>
        <p:grpSpPr>
          <a:xfrm rot="-5400000">
            <a:off x="3843944" y="2646967"/>
            <a:ext cx="392984" cy="287390"/>
            <a:chOff x="4043300" y="1358707"/>
            <a:chExt cx="531706" cy="421022"/>
          </a:xfrm>
        </p:grpSpPr>
        <p:sp>
          <p:nvSpPr>
            <p:cNvPr id="309" name="Google Shape;309;p7"/>
            <p:cNvSpPr/>
            <p:nvPr/>
          </p:nvSpPr>
          <p:spPr>
            <a:xfrm>
              <a:off x="4043300" y="1373248"/>
              <a:ext cx="136782" cy="105462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 rot="-955419">
              <a:off x="4195713" y="1525635"/>
              <a:ext cx="136793" cy="105462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 rot="6085782">
              <a:off x="4144545" y="1644079"/>
              <a:ext cx="136795" cy="105448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 rot="-1672213">
              <a:off x="4421512" y="1578541"/>
              <a:ext cx="136770" cy="105488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 rot="-5211243">
              <a:off x="4052403" y="1525636"/>
              <a:ext cx="136772" cy="105458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 rot="-5400000">
              <a:off x="4195713" y="1391698"/>
              <a:ext cx="136782" cy="105462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4361300" y="1525648"/>
              <a:ext cx="136782" cy="105462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 rot="7239905">
              <a:off x="4361290" y="1391702"/>
              <a:ext cx="136795" cy="105465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 rot="-5133683">
              <a:off x="4285111" y="1654746"/>
              <a:ext cx="136760" cy="105454"/>
            </a:xfrm>
            <a:prstGeom prst="flowChartTerminator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7"/>
          <p:cNvSpPr txBox="1"/>
          <p:nvPr/>
        </p:nvSpPr>
        <p:spPr>
          <a:xfrm>
            <a:off x="2847925" y="2813425"/>
            <a:ext cx="8601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Formulation</a:t>
            </a:r>
            <a:b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Incl. inclusion rates </a:t>
            </a:r>
            <a:b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of each distinct ingredient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7"/>
          <p:cNvSpPr txBox="1"/>
          <p:nvPr/>
        </p:nvSpPr>
        <p:spPr>
          <a:xfrm>
            <a:off x="3798401" y="3002225"/>
            <a:ext cx="5592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Formulated Feed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7"/>
          <p:cNvSpPr txBox="1"/>
          <p:nvPr/>
        </p:nvSpPr>
        <p:spPr>
          <a:xfrm>
            <a:off x="4684776" y="4288225"/>
            <a:ext cx="13173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Discharge rates &amp; recirculation / bioremediation activity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7"/>
          <p:cNvSpPr txBox="1"/>
          <p:nvPr/>
        </p:nvSpPr>
        <p:spPr>
          <a:xfrm>
            <a:off x="4858675" y="956500"/>
            <a:ext cx="1079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Fresh water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2" name="Google Shape;322;p7"/>
          <p:cNvCxnSpPr/>
          <p:nvPr/>
        </p:nvCxnSpPr>
        <p:spPr>
          <a:xfrm>
            <a:off x="5074225" y="1086162"/>
            <a:ext cx="370800" cy="85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23" name="Google Shape;323;p7"/>
          <p:cNvPicPr preferRelativeResize="0"/>
          <p:nvPr/>
        </p:nvPicPr>
        <p:blipFill rotWithShape="1">
          <a:blip r:embed="rId20">
            <a:alphaModFix/>
          </a:blip>
          <a:srcRect l="1483" r="6862"/>
          <a:stretch/>
        </p:blipFill>
        <p:spPr>
          <a:xfrm>
            <a:off x="3814200" y="646559"/>
            <a:ext cx="609301" cy="40884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7"/>
          <p:cNvSpPr txBox="1"/>
          <p:nvPr/>
        </p:nvSpPr>
        <p:spPr>
          <a:xfrm>
            <a:off x="3757750" y="1029725"/>
            <a:ext cx="7626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Eggs and seed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7"/>
          <p:cNvSpPr txBox="1"/>
          <p:nvPr/>
        </p:nvSpPr>
        <p:spPr>
          <a:xfrm>
            <a:off x="3710025" y="2054800"/>
            <a:ext cx="7626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Medicine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6" name="Google Shape;326;p7"/>
          <p:cNvCxnSpPr/>
          <p:nvPr/>
        </p:nvCxnSpPr>
        <p:spPr>
          <a:xfrm>
            <a:off x="4429812" y="1152837"/>
            <a:ext cx="750000" cy="88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7" name="Google Shape;327;p7"/>
          <p:cNvCxnSpPr/>
          <p:nvPr/>
        </p:nvCxnSpPr>
        <p:spPr>
          <a:xfrm>
            <a:off x="4167200" y="2143125"/>
            <a:ext cx="783900" cy="3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8" name="Google Shape;328;p7"/>
          <p:cNvCxnSpPr/>
          <p:nvPr/>
        </p:nvCxnSpPr>
        <p:spPr>
          <a:xfrm rot="10800000" flipH="1">
            <a:off x="4315298" y="2798064"/>
            <a:ext cx="636900" cy="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9" name="Google Shape;329;p7"/>
          <p:cNvCxnSpPr/>
          <p:nvPr/>
        </p:nvCxnSpPr>
        <p:spPr>
          <a:xfrm rot="10800000" flipH="1">
            <a:off x="4362175" y="2999232"/>
            <a:ext cx="688800" cy="57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0" name="Google Shape;330;p7"/>
          <p:cNvSpPr txBox="1"/>
          <p:nvPr/>
        </p:nvSpPr>
        <p:spPr>
          <a:xfrm>
            <a:off x="3924775" y="3761562"/>
            <a:ext cx="5361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Energy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7"/>
          <p:cNvSpPr txBox="1"/>
          <p:nvPr/>
        </p:nvSpPr>
        <p:spPr>
          <a:xfrm>
            <a:off x="3896738" y="2324487"/>
            <a:ext cx="7251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Mortality rate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7"/>
          <p:cNvSpPr txBox="1"/>
          <p:nvPr/>
        </p:nvSpPr>
        <p:spPr>
          <a:xfrm>
            <a:off x="4423225" y="2911800"/>
            <a:ext cx="3474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FCR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7"/>
          <p:cNvSpPr txBox="1"/>
          <p:nvPr/>
        </p:nvSpPr>
        <p:spPr>
          <a:xfrm>
            <a:off x="4684776" y="3407675"/>
            <a:ext cx="1316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eFCR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7"/>
          <p:cNvSpPr txBox="1"/>
          <p:nvPr/>
        </p:nvSpPr>
        <p:spPr>
          <a:xfrm>
            <a:off x="4684776" y="4049025"/>
            <a:ext cx="1316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Productivity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7"/>
          <p:cNvSpPr txBox="1"/>
          <p:nvPr/>
        </p:nvSpPr>
        <p:spPr>
          <a:xfrm>
            <a:off x="4684776" y="3809850"/>
            <a:ext cx="1316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Feed consumption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7"/>
          <p:cNvSpPr txBox="1"/>
          <p:nvPr/>
        </p:nvSpPr>
        <p:spPr>
          <a:xfrm>
            <a:off x="4684776" y="3605238"/>
            <a:ext cx="1316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Survival  rate</a:t>
            </a:r>
            <a:endParaRPr sz="800" b="0" i="0" u="none" strike="noStrike" cap="non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7" name="Google Shape;337;p7"/>
          <p:cNvPicPr preferRelativeResize="0"/>
          <p:nvPr/>
        </p:nvPicPr>
        <p:blipFill rotWithShape="1">
          <a:blip r:embed="rId21">
            <a:alphaModFix/>
          </a:blip>
          <a:srcRect t="13684" b="13676"/>
          <a:stretch/>
        </p:blipFill>
        <p:spPr>
          <a:xfrm>
            <a:off x="5112737" y="2590830"/>
            <a:ext cx="636900" cy="46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flipH="1">
            <a:off x="5114736" y="2091577"/>
            <a:ext cx="559200" cy="5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"/>
          <p:cNvSpPr txBox="1"/>
          <p:nvPr/>
        </p:nvSpPr>
        <p:spPr>
          <a:xfrm>
            <a:off x="5034275" y="3166675"/>
            <a:ext cx="7590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Farming activity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7"/>
          <p:cNvSpPr txBox="1"/>
          <p:nvPr/>
        </p:nvSpPr>
        <p:spPr>
          <a:xfrm>
            <a:off x="3248800" y="4421150"/>
            <a:ext cx="12528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Farm land change </a:t>
            </a:r>
            <a:b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(mainly ponds and RAS)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7"/>
          <p:cNvSpPr txBox="1"/>
          <p:nvPr/>
        </p:nvSpPr>
        <p:spPr>
          <a:xfrm>
            <a:off x="3397450" y="4767025"/>
            <a:ext cx="9555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Land utilization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2" name="Google Shape;342;p7"/>
          <p:cNvPicPr preferRelativeResize="0"/>
          <p:nvPr/>
        </p:nvPicPr>
        <p:blipFill rotWithShape="1">
          <a:blip r:embed="rId23">
            <a:alphaModFix/>
          </a:blip>
          <a:srcRect t="16453" b="16446"/>
          <a:stretch/>
        </p:blipFill>
        <p:spPr>
          <a:xfrm>
            <a:off x="3672000" y="4003716"/>
            <a:ext cx="530400" cy="3559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7"/>
          <p:cNvCxnSpPr/>
          <p:nvPr/>
        </p:nvCxnSpPr>
        <p:spPr>
          <a:xfrm rot="10800000" flipH="1">
            <a:off x="4278600" y="3130770"/>
            <a:ext cx="759000" cy="105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4" name="Google Shape;344;p7"/>
          <p:cNvSpPr txBox="1"/>
          <p:nvPr/>
        </p:nvSpPr>
        <p:spPr>
          <a:xfrm>
            <a:off x="4682325" y="4767025"/>
            <a:ext cx="13167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9900FF"/>
                </a:solidFill>
                <a:latin typeface="Lato"/>
                <a:ea typeface="Lato"/>
                <a:cs typeface="Lato"/>
                <a:sym typeface="Lato"/>
              </a:rPr>
              <a:t>Genetic quality</a:t>
            </a:r>
            <a:endParaRPr sz="800" b="0" i="0" u="none" strike="noStrike" cap="none">
              <a:solidFill>
                <a:srgbClr val="99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5" name="Google Shape;345;p7"/>
          <p:cNvPicPr preferRelativeResize="0"/>
          <p:nvPr/>
        </p:nvPicPr>
        <p:blipFill rotWithShape="1">
          <a:blip r:embed="rId24">
            <a:alphaModFix/>
          </a:blip>
          <a:srcRect t="2988" b="2989"/>
          <a:stretch/>
        </p:blipFill>
        <p:spPr>
          <a:xfrm>
            <a:off x="7495901" y="1029723"/>
            <a:ext cx="468900" cy="44085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"/>
          <p:cNvSpPr txBox="1"/>
          <p:nvPr/>
        </p:nvSpPr>
        <p:spPr>
          <a:xfrm>
            <a:off x="6240188" y="3160625"/>
            <a:ext cx="6888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Processing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7" name="Google Shape;347;p7"/>
          <p:cNvCxnSpPr>
            <a:endCxn id="282" idx="0"/>
          </p:cNvCxnSpPr>
          <p:nvPr/>
        </p:nvCxnSpPr>
        <p:spPr>
          <a:xfrm>
            <a:off x="6376946" y="1525178"/>
            <a:ext cx="283500" cy="96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7"/>
          <p:cNvCxnSpPr>
            <a:endCxn id="345" idx="2"/>
          </p:cNvCxnSpPr>
          <p:nvPr/>
        </p:nvCxnSpPr>
        <p:spPr>
          <a:xfrm rot="10800000" flipH="1">
            <a:off x="6843551" y="1470577"/>
            <a:ext cx="886800" cy="10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49" name="Google Shape;3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1399" y="1408137"/>
            <a:ext cx="446275" cy="4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7"/>
          <p:cNvSpPr txBox="1"/>
          <p:nvPr/>
        </p:nvSpPr>
        <p:spPr>
          <a:xfrm>
            <a:off x="239975" y="2245075"/>
            <a:ext cx="15249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Land animal ingredients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7"/>
          <p:cNvSpPr txBox="1"/>
          <p:nvPr/>
        </p:nvSpPr>
        <p:spPr>
          <a:xfrm>
            <a:off x="8493438" y="2922888"/>
            <a:ext cx="12234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Consumer* </a:t>
            </a:r>
            <a:b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simplified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7"/>
          <p:cNvSpPr txBox="1"/>
          <p:nvPr/>
        </p:nvSpPr>
        <p:spPr>
          <a:xfrm>
            <a:off x="7557675" y="3341225"/>
            <a:ext cx="4689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Air transport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7"/>
          <p:cNvSpPr txBox="1"/>
          <p:nvPr/>
        </p:nvSpPr>
        <p:spPr>
          <a:xfrm>
            <a:off x="8057975" y="3341225"/>
            <a:ext cx="6093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Land transport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7"/>
          <p:cNvSpPr txBox="1"/>
          <p:nvPr/>
        </p:nvSpPr>
        <p:spPr>
          <a:xfrm>
            <a:off x="7548150" y="4704675"/>
            <a:ext cx="9555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Cut-offs / Trimmings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7"/>
          <p:cNvSpPr txBox="1"/>
          <p:nvPr/>
        </p:nvSpPr>
        <p:spPr>
          <a:xfrm>
            <a:off x="7503100" y="3623050"/>
            <a:ext cx="530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Processing efficiency</a:t>
            </a:r>
            <a:endParaRPr sz="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7"/>
          <p:cNvSpPr txBox="1"/>
          <p:nvPr/>
        </p:nvSpPr>
        <p:spPr>
          <a:xfrm>
            <a:off x="7057362" y="3341225"/>
            <a:ext cx="4689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Shipping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7"/>
          <p:cNvSpPr txBox="1"/>
          <p:nvPr/>
        </p:nvSpPr>
        <p:spPr>
          <a:xfrm>
            <a:off x="6321075" y="1350625"/>
            <a:ext cx="9555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Packaging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58" name="Google Shape;358;p7"/>
          <p:cNvCxnSpPr/>
          <p:nvPr/>
        </p:nvCxnSpPr>
        <p:spPr>
          <a:xfrm rot="10800000" flipH="1">
            <a:off x="7007550" y="2749925"/>
            <a:ext cx="1312200" cy="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9" name="Google Shape;359;p7"/>
          <p:cNvCxnSpPr/>
          <p:nvPr/>
        </p:nvCxnSpPr>
        <p:spPr>
          <a:xfrm>
            <a:off x="5910162" y="2757665"/>
            <a:ext cx="375000" cy="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0" name="Google Shape;360;p7"/>
          <p:cNvCxnSpPr/>
          <p:nvPr/>
        </p:nvCxnSpPr>
        <p:spPr>
          <a:xfrm>
            <a:off x="6820388" y="3197114"/>
            <a:ext cx="969900" cy="108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61" name="Google Shape;361;p7"/>
          <p:cNvPicPr preferRelativeResize="0"/>
          <p:nvPr/>
        </p:nvPicPr>
        <p:blipFill rotWithShape="1">
          <a:blip r:embed="rId25">
            <a:alphaModFix/>
          </a:blip>
          <a:srcRect t="2051" b="2051"/>
          <a:stretch/>
        </p:blipFill>
        <p:spPr>
          <a:xfrm>
            <a:off x="6409938" y="3837848"/>
            <a:ext cx="446275" cy="427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p7"/>
          <p:cNvCxnSpPr>
            <a:endCxn id="346" idx="2"/>
          </p:cNvCxnSpPr>
          <p:nvPr/>
        </p:nvCxnSpPr>
        <p:spPr>
          <a:xfrm rot="10800000">
            <a:off x="6584588" y="3341225"/>
            <a:ext cx="48600" cy="49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3" name="Google Shape;363;p7"/>
          <p:cNvSpPr txBox="1"/>
          <p:nvPr/>
        </p:nvSpPr>
        <p:spPr>
          <a:xfrm>
            <a:off x="6301075" y="4342125"/>
            <a:ext cx="8004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Ice / cold storage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1812" y="534425"/>
            <a:ext cx="446275" cy="44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7"/>
          <p:cNvCxnSpPr>
            <a:endCxn id="349" idx="1"/>
          </p:cNvCxnSpPr>
          <p:nvPr/>
        </p:nvCxnSpPr>
        <p:spPr>
          <a:xfrm rot="10800000" flipH="1">
            <a:off x="6960599" y="1631275"/>
            <a:ext cx="1210800" cy="94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6" name="Google Shape;366;p7"/>
          <p:cNvSpPr txBox="1"/>
          <p:nvPr/>
        </p:nvSpPr>
        <p:spPr>
          <a:xfrm>
            <a:off x="6096000" y="4899475"/>
            <a:ext cx="278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Images from: </a:t>
            </a:r>
            <a:r>
              <a:rPr lang="en" sz="600" b="0" i="0" u="sng" strike="noStrike" cap="none">
                <a:solidFill>
                  <a:srgbClr val="2200CC"/>
                </a:solidFill>
                <a:latin typeface="Lato"/>
                <a:ea typeface="Lato"/>
                <a:cs typeface="Lato"/>
                <a:sym typeface="Lato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https://www.flaticon.com/free-icons</a:t>
            </a:r>
            <a:r>
              <a:rPr lang="en" sz="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" sz="600" b="0" i="0" u="sng" strike="noStrike" cap="none">
                <a:solidFill>
                  <a:srgbClr val="2200CC"/>
                </a:solidFill>
                <a:latin typeface="Lato"/>
                <a:ea typeface="Lato"/>
                <a:cs typeface="Lato"/>
                <a:sym typeface="Lato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https://icon-icons.com</a:t>
            </a:r>
            <a:r>
              <a:rPr lang="en" sz="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" sz="600" b="0" i="0" u="sng" strike="noStrike" cap="none">
                <a:solidFill>
                  <a:srgbClr val="2200CC"/>
                </a:solidFill>
                <a:latin typeface="Lato"/>
                <a:ea typeface="Lato"/>
                <a:cs typeface="Lato"/>
                <a:sym typeface="Lato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r>
              <a:rPr lang="en" sz="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" sz="6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9"/>
              </a:rPr>
              <a:t>https://www.istockphoto.com</a:t>
            </a:r>
            <a:r>
              <a:rPr lang="en" sz="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" sz="6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0"/>
              </a:rPr>
              <a:t>https://www.svgrepo.com/</a:t>
            </a:r>
            <a:endParaRPr sz="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7" name="Google Shape;367;p7"/>
          <p:cNvCxnSpPr/>
          <p:nvPr/>
        </p:nvCxnSpPr>
        <p:spPr>
          <a:xfrm>
            <a:off x="6096000" y="4855525"/>
            <a:ext cx="2785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8" name="Google Shape;368;p7"/>
          <p:cNvSpPr txBox="1"/>
          <p:nvPr/>
        </p:nvSpPr>
        <p:spPr>
          <a:xfrm>
            <a:off x="3757750" y="1214238"/>
            <a:ext cx="7626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Equipment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9" name="Google Shape;369;p7"/>
          <p:cNvCxnSpPr/>
          <p:nvPr/>
        </p:nvCxnSpPr>
        <p:spPr>
          <a:xfrm>
            <a:off x="4285088" y="1291150"/>
            <a:ext cx="768000" cy="87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0" name="Google Shape;370;p7"/>
          <p:cNvSpPr txBox="1"/>
          <p:nvPr/>
        </p:nvSpPr>
        <p:spPr>
          <a:xfrm>
            <a:off x="3757750" y="1416150"/>
            <a:ext cx="762600" cy="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Services</a:t>
            </a:r>
            <a:endParaRPr sz="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1" name="Google Shape;371;p7"/>
          <p:cNvCxnSpPr/>
          <p:nvPr/>
        </p:nvCxnSpPr>
        <p:spPr>
          <a:xfrm>
            <a:off x="4191000" y="1509725"/>
            <a:ext cx="771600" cy="7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2" name="Google Shape;372;p7"/>
          <p:cNvSpPr txBox="1">
            <a:spLocks noGrp="1"/>
          </p:cNvSpPr>
          <p:nvPr>
            <p:ph type="body" idx="1"/>
          </p:nvPr>
        </p:nvSpPr>
        <p:spPr>
          <a:xfrm>
            <a:off x="539439" y="139575"/>
            <a:ext cx="80394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Helvetica Neue"/>
              <a:buNone/>
            </a:pPr>
            <a:r>
              <a:rPr lang="en" sz="2000" b="0">
                <a:latin typeface="Arial"/>
                <a:ea typeface="Arial"/>
                <a:cs typeface="Arial"/>
                <a:sym typeface="Arial"/>
              </a:rPr>
              <a:t>The Aquaculture Supply Chain</a:t>
            </a:r>
            <a:endParaRPr sz="20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8215275" y="314225"/>
            <a:ext cx="639000" cy="7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7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8377300" y="74875"/>
            <a:ext cx="450875" cy="87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16e8bc7ad_0_154"/>
          <p:cNvSpPr txBox="1">
            <a:spLocks noGrp="1"/>
          </p:cNvSpPr>
          <p:nvPr>
            <p:ph type="body" idx="1"/>
          </p:nvPr>
        </p:nvSpPr>
        <p:spPr>
          <a:xfrm>
            <a:off x="1501848" y="497438"/>
            <a:ext cx="6140400" cy="525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g3416e8bc7ad_0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3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416e8bc7ad_0_144"/>
          <p:cNvSpPr txBox="1">
            <a:spLocks noGrp="1"/>
          </p:cNvSpPr>
          <p:nvPr>
            <p:ph type="body" idx="1"/>
          </p:nvPr>
        </p:nvSpPr>
        <p:spPr>
          <a:xfrm>
            <a:off x="1501848" y="497438"/>
            <a:ext cx="6140400" cy="525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g3416e8bc7ad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3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416e8bc7ad_0_159"/>
          <p:cNvSpPr txBox="1">
            <a:spLocks noGrp="1"/>
          </p:cNvSpPr>
          <p:nvPr>
            <p:ph type="body" idx="1"/>
          </p:nvPr>
        </p:nvSpPr>
        <p:spPr>
          <a:xfrm>
            <a:off x="1501848" y="497438"/>
            <a:ext cx="6140400" cy="525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g3416e8bc7ad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3" cy="51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416e8bc7ad_0_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1250" y="4535925"/>
            <a:ext cx="1192566" cy="3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416e8bc7ad_0_159"/>
          <p:cNvPicPr preferRelativeResize="0"/>
          <p:nvPr/>
        </p:nvPicPr>
        <p:blipFill rotWithShape="1">
          <a:blip r:embed="rId5">
            <a:alphaModFix/>
          </a:blip>
          <a:srcRect l="11049" t="19242" r="10807" b="24656"/>
          <a:stretch/>
        </p:blipFill>
        <p:spPr>
          <a:xfrm>
            <a:off x="5878450" y="4490100"/>
            <a:ext cx="645093" cy="4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54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3416e8bc7ad_0_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416e8bc7ad_0_164"/>
          <p:cNvSpPr/>
          <p:nvPr/>
        </p:nvSpPr>
        <p:spPr>
          <a:xfrm>
            <a:off x="-1" y="-12"/>
            <a:ext cx="9144000" cy="5143500"/>
          </a:xfrm>
          <a:prstGeom prst="rect">
            <a:avLst/>
          </a:prstGeom>
          <a:solidFill>
            <a:srgbClr val="034078">
              <a:alpha val="8196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g3416e8bc7ad_0_164"/>
          <p:cNvSpPr txBox="1"/>
          <p:nvPr/>
        </p:nvSpPr>
        <p:spPr>
          <a:xfrm>
            <a:off x="3049075" y="1712125"/>
            <a:ext cx="55932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mission of </a:t>
            </a:r>
            <a:r>
              <a:rPr lang="en" sz="1500">
                <a:solidFill>
                  <a:srgbClr val="FF540F"/>
                </a:solidFill>
                <a:latin typeface="Lato"/>
                <a:ea typeface="Lato"/>
                <a:cs typeface="Lato"/>
                <a:sym typeface="Lato"/>
              </a:rPr>
              <a:t>AquaHack</a:t>
            </a: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is to stimulate aspiring entrepreneurs to develop and commercialize ideas and/or research by forming companies that solve food security and technology gaps in the blue bioeconomy sector and have significant social, environmental, and economic impacts for Ireland.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g3416e8bc7ad_0_164"/>
          <p:cNvSpPr txBox="1">
            <a:spLocks noGrp="1"/>
          </p:cNvSpPr>
          <p:nvPr>
            <p:ph type="body" idx="4294967295"/>
          </p:nvPr>
        </p:nvSpPr>
        <p:spPr>
          <a:xfrm>
            <a:off x="552289" y="327688"/>
            <a:ext cx="80394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Helvetica Neue"/>
              <a:buNone/>
            </a:pPr>
            <a:r>
              <a:rPr lang="en" sz="29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Aquahack</a:t>
            </a:r>
            <a:endParaRPr sz="29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3" name="Google Shape;403;g3416e8bc7ad_0_164"/>
          <p:cNvSpPr/>
          <p:nvPr/>
        </p:nvSpPr>
        <p:spPr>
          <a:xfrm>
            <a:off x="-17175" y="-37550"/>
            <a:ext cx="26982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g3416e8bc7ad_0_164" title="logo-teagasc2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95" y="4423150"/>
            <a:ext cx="1046300" cy="3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416e8bc7ad_0_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726" y="86674"/>
            <a:ext cx="392450" cy="7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416e8bc7ad_0_164" title="bim-logo-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6575" y="4321975"/>
            <a:ext cx="1126550" cy="569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416e8bc7ad_0_164"/>
          <p:cNvSpPr txBox="1"/>
          <p:nvPr/>
        </p:nvSpPr>
        <p:spPr>
          <a:xfrm>
            <a:off x="99975" y="3238000"/>
            <a:ext cx="2463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1200">
                <a:solidFill>
                  <a:srgbClr val="FF540F"/>
                </a:solidFill>
                <a:latin typeface="Lato"/>
                <a:ea typeface="Lato"/>
                <a:cs typeface="Lato"/>
                <a:sym typeface="Lato"/>
              </a:rPr>
              <a:t>April 3rd, Dún Laoghaire</a:t>
            </a:r>
            <a:endParaRPr sz="1200">
              <a:solidFill>
                <a:srgbClr val="FF540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>
              <a:solidFill>
                <a:srgbClr val="FF540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1200">
                <a:solidFill>
                  <a:srgbClr val="FF540F"/>
                </a:solidFill>
                <a:latin typeface="Lato"/>
                <a:ea typeface="Lato"/>
                <a:cs typeface="Lato"/>
                <a:sym typeface="Lato"/>
              </a:rPr>
              <a:t>Early career researchers and PhD students in the blue bioeconomy</a:t>
            </a:r>
            <a:endParaRPr sz="1200">
              <a:solidFill>
                <a:srgbClr val="FF540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g3416e8bc7ad_0_164"/>
          <p:cNvSpPr txBox="1"/>
          <p:nvPr/>
        </p:nvSpPr>
        <p:spPr>
          <a:xfrm>
            <a:off x="3117000" y="3460350"/>
            <a:ext cx="559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are your pain points and challenges?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500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Jessica@hatch.blue</a:t>
            </a: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6"/>
          <p:cNvPicPr preferRelativeResize="0"/>
          <p:nvPr/>
        </p:nvPicPr>
        <p:blipFill rotWithShape="1">
          <a:blip r:embed="rId3">
            <a:alphaModFix/>
          </a:blip>
          <a:srcRect t="10801"/>
          <a:stretch/>
        </p:blipFill>
        <p:spPr>
          <a:xfrm>
            <a:off x="6066150" y="75100"/>
            <a:ext cx="2978452" cy="175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49" y="75100"/>
            <a:ext cx="3549051" cy="236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"/>
          <p:cNvPicPr preferRelativeResize="0"/>
          <p:nvPr/>
        </p:nvPicPr>
        <p:blipFill rotWithShape="1">
          <a:blip r:embed="rId5">
            <a:alphaModFix/>
          </a:blip>
          <a:srcRect t="21241"/>
          <a:stretch/>
        </p:blipFill>
        <p:spPr>
          <a:xfrm>
            <a:off x="67350" y="2363725"/>
            <a:ext cx="4189348" cy="21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5125" y="1831526"/>
            <a:ext cx="4019476" cy="2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"/>
          <p:cNvPicPr preferRelativeResize="0"/>
          <p:nvPr/>
        </p:nvPicPr>
        <p:blipFill rotWithShape="1">
          <a:blip r:embed="rId7">
            <a:alphaModFix/>
          </a:blip>
          <a:srcRect t="29678" b="29037"/>
          <a:stretch/>
        </p:blipFill>
        <p:spPr>
          <a:xfrm>
            <a:off x="2831538" y="3202200"/>
            <a:ext cx="4019474" cy="165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"/>
          <p:cNvPicPr preferRelativeResize="0"/>
          <p:nvPr/>
        </p:nvPicPr>
        <p:blipFill rotWithShape="1">
          <a:blip r:embed="rId8">
            <a:alphaModFix/>
          </a:blip>
          <a:srcRect t="22510"/>
          <a:stretch/>
        </p:blipFill>
        <p:spPr>
          <a:xfrm>
            <a:off x="3616400" y="75099"/>
            <a:ext cx="2449751" cy="25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"/>
          <p:cNvPicPr preferRelativeResize="0"/>
          <p:nvPr/>
        </p:nvPicPr>
        <p:blipFill rotWithShape="1">
          <a:blip r:embed="rId9">
            <a:alphaModFix/>
          </a:blip>
          <a:srcRect t="21850"/>
          <a:stretch/>
        </p:blipFill>
        <p:spPr>
          <a:xfrm>
            <a:off x="3053250" y="1542823"/>
            <a:ext cx="3373400" cy="165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M PP_Graphics_1920x1080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82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4B64"/>
                </a:solidFill>
              </a:rPr>
              <a:t>Aquatech Innovations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880E83-A68F-1939-7C35-5A0D966FE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5F2BED31-9537-1A9A-A4CE-C8374420454A}"/>
              </a:ext>
            </a:extLst>
          </p:cNvPr>
          <p:cNvGraphicFramePr/>
          <p:nvPr/>
        </p:nvGraphicFramePr>
        <p:xfrm>
          <a:off x="1791629" y="1940287"/>
          <a:ext cx="5374888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904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54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2"/>
          <p:cNvSpPr txBox="1">
            <a:spLocks noGrp="1"/>
          </p:cNvSpPr>
          <p:nvPr>
            <p:ph type="title"/>
          </p:nvPr>
        </p:nvSpPr>
        <p:spPr>
          <a:xfrm>
            <a:off x="467675" y="573650"/>
            <a:ext cx="8433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Get In Touch or Visit Us</a:t>
            </a:r>
            <a:endParaRPr sz="2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425" name="Google Shape;425;p12"/>
          <p:cNvSpPr txBox="1">
            <a:spLocks noGrp="1"/>
          </p:cNvSpPr>
          <p:nvPr>
            <p:ph type="body" idx="1"/>
          </p:nvPr>
        </p:nvSpPr>
        <p:spPr>
          <a:xfrm>
            <a:off x="398875" y="927650"/>
            <a:ext cx="8433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We have a global footprint, with an ongoing presence in all our locations. Feel free to contact us by email and sign up for our mailing list on our website.</a:t>
            </a:r>
            <a:endParaRPr sz="15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26" name="Google Shape;42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233" y="1914151"/>
            <a:ext cx="1784366" cy="1852501"/>
          </a:xfrm>
          <a:prstGeom prst="rect">
            <a:avLst/>
          </a:prstGeom>
          <a:noFill/>
          <a:ln w="9525" cap="flat" cmpd="sng">
            <a:solidFill>
              <a:srgbClr val="FF73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7" name="Google Shape;42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0563" y="1914150"/>
            <a:ext cx="1784366" cy="1852500"/>
          </a:xfrm>
          <a:prstGeom prst="rect">
            <a:avLst/>
          </a:prstGeom>
          <a:noFill/>
          <a:ln w="9525" cap="flat" cmpd="sng">
            <a:solidFill>
              <a:srgbClr val="FF73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Google Shape;42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9118" y="1931504"/>
            <a:ext cx="1814943" cy="1852501"/>
          </a:xfrm>
          <a:prstGeom prst="rect">
            <a:avLst/>
          </a:prstGeom>
          <a:noFill/>
          <a:ln w="9525" cap="flat" cmpd="sng">
            <a:solidFill>
              <a:srgbClr val="FF733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9" name="Google Shape;429;p12"/>
          <p:cNvSpPr txBox="1"/>
          <p:nvPr/>
        </p:nvSpPr>
        <p:spPr>
          <a:xfrm>
            <a:off x="2583763" y="3924466"/>
            <a:ext cx="175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Hawaii</a:t>
            </a:r>
            <a:endParaRPr sz="11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0" name="Google Shape;430;p12"/>
          <p:cNvSpPr txBox="1"/>
          <p:nvPr/>
        </p:nvSpPr>
        <p:spPr>
          <a:xfrm>
            <a:off x="4810563" y="3904938"/>
            <a:ext cx="137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Singapore</a:t>
            </a:r>
            <a:endParaRPr sz="11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1" name="Google Shape;431;p12"/>
          <p:cNvSpPr txBox="1"/>
          <p:nvPr/>
        </p:nvSpPr>
        <p:spPr>
          <a:xfrm>
            <a:off x="6976234" y="3887584"/>
            <a:ext cx="137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Norway</a:t>
            </a:r>
            <a:endParaRPr sz="11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12"/>
          <p:cNvSpPr txBox="1"/>
          <p:nvPr/>
        </p:nvSpPr>
        <p:spPr>
          <a:xfrm>
            <a:off x="467675" y="4492700"/>
            <a:ext cx="198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Website </a:t>
            </a:r>
            <a:endParaRPr sz="1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https://www.hatch.blue/</a:t>
            </a:r>
            <a:endParaRPr sz="1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12"/>
          <p:cNvSpPr txBox="1"/>
          <p:nvPr/>
        </p:nvSpPr>
        <p:spPr>
          <a:xfrm>
            <a:off x="2383675" y="4492700"/>
            <a:ext cx="177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Email</a:t>
            </a:r>
            <a:endParaRPr sz="1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info@hatch.blue</a:t>
            </a:r>
            <a:endParaRPr sz="1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4" name="Google Shape;434;p12"/>
          <p:cNvPicPr preferRelativeResize="0"/>
          <p:nvPr/>
        </p:nvPicPr>
        <p:blipFill rotWithShape="1">
          <a:blip r:embed="rId6">
            <a:alphaModFix/>
          </a:blip>
          <a:srcRect t="2408" b="2396"/>
          <a:stretch/>
        </p:blipFill>
        <p:spPr>
          <a:xfrm>
            <a:off x="467672" y="1931503"/>
            <a:ext cx="1814944" cy="1852500"/>
          </a:xfrm>
          <a:prstGeom prst="rect">
            <a:avLst/>
          </a:prstGeom>
          <a:noFill/>
          <a:ln w="9525" cap="flat" cmpd="sng">
            <a:solidFill>
              <a:srgbClr val="FF73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5" name="Google Shape;435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2831" y="2231447"/>
            <a:ext cx="188953" cy="20640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2"/>
          <p:cNvSpPr txBox="1"/>
          <p:nvPr/>
        </p:nvSpPr>
        <p:spPr>
          <a:xfrm>
            <a:off x="467675" y="3904938"/>
            <a:ext cx="175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Ireland</a:t>
            </a:r>
            <a:endParaRPr sz="11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ADAA-BAF3-5005-51A3-BCF28E70B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M PP_Graphics_1920x1080-10.png">
            <a:extLst>
              <a:ext uri="{FF2B5EF4-FFF2-40B4-BE49-F238E27FC236}">
                <a16:creationId xmlns:a16="http://schemas.microsoft.com/office/drawing/2014/main" id="{893A37A2-7795-BEB6-1F2F-C1031E1A1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70" y="-90685"/>
            <a:ext cx="9144000" cy="51408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F6F5BB-8F0D-ADC7-9D35-C7400E14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4B64"/>
                </a:solidFill>
              </a:rPr>
              <a:t>Aquatech Innovations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99663A-026D-7C12-C59D-1B428A033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05073-99D3-091D-A4BF-4F158B2F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92" y="1104540"/>
            <a:ext cx="2857500" cy="923925"/>
          </a:xfrm>
          <a:prstGeom prst="rect">
            <a:avLst/>
          </a:prstGeom>
        </p:spPr>
      </p:pic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FF6C6BF0-0ADD-59D9-C022-0CB982343C7B}"/>
              </a:ext>
            </a:extLst>
          </p:cNvPr>
          <p:cNvGraphicFramePr/>
          <p:nvPr/>
        </p:nvGraphicFramePr>
        <p:xfrm>
          <a:off x="1479559" y="2022017"/>
          <a:ext cx="6724021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0047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1FCB-E3CA-0EA7-BBC2-A92C537C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Salmon – </a:t>
            </a:r>
            <a:r>
              <a:rPr lang="en-GB" i="1" dirty="0"/>
              <a:t>P. </a:t>
            </a:r>
            <a:r>
              <a:rPr lang="en-GB" i="1" dirty="0" err="1"/>
              <a:t>salmonis</a:t>
            </a:r>
            <a:endParaRPr lang="en-IE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7D540E-BAD5-7A98-EA13-2323A8BCC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r="18093" b="46312"/>
          <a:stretch/>
        </p:blipFill>
        <p:spPr>
          <a:xfrm>
            <a:off x="201269" y="802638"/>
            <a:ext cx="5710563" cy="4087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F8CB7-3734-C1A1-6B93-30A22CB76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0" t="52993"/>
          <a:stretch/>
        </p:blipFill>
        <p:spPr>
          <a:xfrm>
            <a:off x="5114925" y="1065972"/>
            <a:ext cx="3827807" cy="48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B5082-7398-EF6C-D2C8-F47B15E52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M PP_Graphics_1920x1080-10.png">
            <a:extLst>
              <a:ext uri="{FF2B5EF4-FFF2-40B4-BE49-F238E27FC236}">
                <a16:creationId xmlns:a16="http://schemas.microsoft.com/office/drawing/2014/main" id="{8DC0FF1A-DD1B-A240-5D58-0C352549A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70" y="-90685"/>
            <a:ext cx="9144000" cy="51408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54DE1B-44DF-77F4-9C3A-22DEA431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4B64"/>
                </a:solidFill>
              </a:rPr>
              <a:t>Aquatech Innovations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FE7185-0CCC-DD19-AB6A-A11C0EEE4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99B9221F-9FB4-9C6F-E71C-C3EF0BDB6B2A}"/>
              </a:ext>
            </a:extLst>
          </p:cNvPr>
          <p:cNvGraphicFramePr/>
          <p:nvPr/>
        </p:nvGraphicFramePr>
        <p:xfrm>
          <a:off x="1479559" y="2022017"/>
          <a:ext cx="6724021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D167DEB-6393-77E0-039F-8BA42414B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559" y="1079868"/>
            <a:ext cx="933272" cy="7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26EC-62EB-EAE3-5696-A25416C4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M PP_Graphics_1920x1080-10.png">
            <a:extLst>
              <a:ext uri="{FF2B5EF4-FFF2-40B4-BE49-F238E27FC236}">
                <a16:creationId xmlns:a16="http://schemas.microsoft.com/office/drawing/2014/main" id="{7D887A24-68B5-D32C-AC3F-D8F59CF3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70" y="-90685"/>
            <a:ext cx="9144000" cy="514082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F9722E-FD6A-D7B1-F060-D2517BE55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1D0A6-97EA-34B3-8348-8BFE7703B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113"/>
            <a:ext cx="9144000" cy="1883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51E4E-1804-DF0C-BBD9-CD90D80CC2D0}"/>
              </a:ext>
            </a:extLst>
          </p:cNvPr>
          <p:cNvSpPr txBox="1"/>
          <p:nvPr/>
        </p:nvSpPr>
        <p:spPr>
          <a:xfrm>
            <a:off x="3092605" y="3033132"/>
            <a:ext cx="314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https://impact-9.com/products</a:t>
            </a:r>
            <a:endParaRPr lang="en-IE" sz="18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0682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9A66-63F4-8739-E316-04C0DD4E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M PP_Graphics_1920x1080-10.png">
            <a:extLst>
              <a:ext uri="{FF2B5EF4-FFF2-40B4-BE49-F238E27FC236}">
                <a16:creationId xmlns:a16="http://schemas.microsoft.com/office/drawing/2014/main" id="{916B3F8D-FBDE-B0F0-1D6B-E8E3EBC05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70" y="-90685"/>
            <a:ext cx="9144000" cy="51408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327DE8-F5BE-533A-A6EF-5166BF4C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4B64"/>
                </a:solidFill>
              </a:rPr>
              <a:t>Aquatech Innovations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EA041A-C9EC-FE77-B9E9-9F126A08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4A847972-1514-A5E9-44DC-50BFB85A3F72}"/>
              </a:ext>
            </a:extLst>
          </p:cNvPr>
          <p:cNvGraphicFramePr/>
          <p:nvPr/>
        </p:nvGraphicFramePr>
        <p:xfrm>
          <a:off x="1479559" y="2022017"/>
          <a:ext cx="6724021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0C358D-91C5-9CFC-94E1-BAA6BDFD2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598" y="983990"/>
            <a:ext cx="1263641" cy="8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0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9D240F-FD27-085E-4017-8B98C1F42D52}"/>
              </a:ext>
            </a:extLst>
          </p:cNvPr>
          <p:cNvSpPr txBox="1"/>
          <p:nvPr/>
        </p:nvSpPr>
        <p:spPr>
          <a:xfrm>
            <a:off x="2286000" y="224904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linkClick r:id="rId2"/>
              </a:rPr>
              <a:t>https://www.youtube.com/watch?v=19HtJHMhfXE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3434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M PP_Graphics_1920x1080-02.jpg" descr="/Volumes/Designworks A/CURRENT/BIM/_BIM_Brand ID Rollout/_BIM Inhouse Documents/_BIM PowerPoint/Assets/JPGs/BIM PP_Graphics_1920x1080-02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81" y="-22679"/>
            <a:ext cx="9297504" cy="522712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53397"/>
            <a:ext cx="8229600" cy="3333566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6422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Microsoft Macintosh PowerPoint</Application>
  <PresentationFormat>On-screen Show (16:9)</PresentationFormat>
  <Paragraphs>82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Lato Light</vt:lpstr>
      <vt:lpstr>Helvetica Neue</vt:lpstr>
      <vt:lpstr>Avenir</vt:lpstr>
      <vt:lpstr>Helvetica Neue Light</vt:lpstr>
      <vt:lpstr>Calibri</vt:lpstr>
      <vt:lpstr>Aptos</vt:lpstr>
      <vt:lpstr>Lato</vt:lpstr>
      <vt:lpstr>Arial</vt:lpstr>
      <vt:lpstr>Simple Light</vt:lpstr>
      <vt:lpstr>Simple Light</vt:lpstr>
      <vt:lpstr>PowerPoint Presentation</vt:lpstr>
      <vt:lpstr>Aquatech Innovations</vt:lpstr>
      <vt:lpstr>Aquatech Innovations</vt:lpstr>
      <vt:lpstr>Salmon – P. salmonis</vt:lpstr>
      <vt:lpstr>Aquatech Innovations</vt:lpstr>
      <vt:lpstr>PowerPoint Presentation</vt:lpstr>
      <vt:lpstr>Aquatech Innovations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In Touch or Visit 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Jess Giannoumis</cp:lastModifiedBy>
  <cp:revision>1</cp:revision>
  <dcterms:modified xsi:type="dcterms:W3CDTF">2025-03-19T14:43:04Z</dcterms:modified>
</cp:coreProperties>
</file>